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charts/chart3.xml" ContentType="application/vnd.openxmlformats-officedocument.drawingml.char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charts/chart8.xml" ContentType="application/vnd.openxmlformats-officedocument.drawingml.chart+xml"/>
  <Override PartName="/ppt/charts/chart12.xml" ContentType="application/vnd.openxmlformats-officedocument.drawingml.char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charts/chart6.xml" ContentType="application/vnd.openxmlformats-officedocument.drawingml.chart+xml"/>
  <Override PartName="/ppt/charts/chart10.xml" ContentType="application/vnd.openxmlformats-officedocument.drawingml.chart+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rawings/drawing1.xml" ContentType="application/vnd.openxmlformats-officedocument.drawingml.chartshapes+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84" r:id="rId1"/>
  </p:sldMasterIdLst>
  <p:notesMasterIdLst>
    <p:notesMasterId r:id="rId52"/>
  </p:notesMasterIdLst>
  <p:sldIdLst>
    <p:sldId id="256" r:id="rId2"/>
    <p:sldId id="265"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1" r:id="rId18"/>
    <p:sldId id="283" r:id="rId19"/>
    <p:sldId id="284" r:id="rId20"/>
    <p:sldId id="285" r:id="rId21"/>
    <p:sldId id="286" r:id="rId22"/>
    <p:sldId id="287" r:id="rId23"/>
    <p:sldId id="288" r:id="rId24"/>
    <p:sldId id="289" r:id="rId25"/>
    <p:sldId id="290" r:id="rId26"/>
    <p:sldId id="291" r:id="rId27"/>
    <p:sldId id="292"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316"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6ABD"/>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864"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Libro1"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Documents%20and%20Settings\PROPIETARIO\Escritorio\resultados%20de%20encues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MX"/>
  <c:chart>
    <c:autoTitleDeleted val="1"/>
    <c:view3D>
      <c:rotX val="30"/>
      <c:perspective val="30"/>
    </c:view3D>
    <c:plotArea>
      <c:layout/>
      <c:pie3DChart>
        <c:varyColors val="1"/>
        <c:ser>
          <c:idx val="0"/>
          <c:order val="0"/>
          <c:dLbls>
            <c:txPr>
              <a:bodyPr/>
              <a:lstStyle/>
              <a:p>
                <a:pPr>
                  <a:defRPr sz="2400"/>
                </a:pPr>
                <a:endParaRPr lang="es-MX"/>
              </a:p>
            </c:txPr>
            <c:showPercent val="1"/>
            <c:showLeaderLines val="1"/>
          </c:dLbls>
          <c:cat>
            <c:strRef>
              <c:f>Hoja1!$A$1:$A$2</c:f>
              <c:strCache>
                <c:ptCount val="2"/>
                <c:pt idx="0">
                  <c:v>HOMBRES</c:v>
                </c:pt>
                <c:pt idx="1">
                  <c:v>MUJERES</c:v>
                </c:pt>
              </c:strCache>
            </c:strRef>
          </c:cat>
          <c:val>
            <c:numRef>
              <c:f>Hoja1!$B$1:$B$2</c:f>
              <c:numCache>
                <c:formatCode>General</c:formatCode>
                <c:ptCount val="2"/>
                <c:pt idx="0">
                  <c:v>43</c:v>
                </c:pt>
                <c:pt idx="1">
                  <c:v>57</c:v>
                </c:pt>
              </c:numCache>
            </c:numRef>
          </c:val>
        </c:ser>
        <c:dLbls>
          <c:showPercent val="1"/>
        </c:dLbls>
      </c:pie3DChart>
    </c:plotArea>
    <c:legend>
      <c:legendPos val="t"/>
      <c:legendEntry>
        <c:idx val="0"/>
        <c:txPr>
          <a:bodyPr/>
          <a:lstStyle/>
          <a:p>
            <a:pPr>
              <a:defRPr sz="1100"/>
            </a:pPr>
            <a:endParaRPr lang="es-MX"/>
          </a:p>
        </c:txPr>
      </c:legendEntry>
      <c:legendEntry>
        <c:idx val="1"/>
        <c:txPr>
          <a:bodyPr/>
          <a:lstStyle/>
          <a:p>
            <a:pPr>
              <a:defRPr sz="1100"/>
            </a:pPr>
            <a:endParaRPr lang="es-MX"/>
          </a:p>
        </c:txPr>
      </c:legendEntry>
      <c:layout>
        <c:manualLayout>
          <c:xMode val="edge"/>
          <c:yMode val="edge"/>
          <c:x val="0.33899399249756601"/>
          <c:y val="2.7133737277054763E-2"/>
          <c:w val="0.36610433808008258"/>
          <c:h val="0.17853571825352738"/>
        </c:manualLayout>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¿Qué te gusta de esta mermelada?</a:t>
            </a:r>
          </a:p>
        </c:rich>
      </c:tx>
      <c:layout/>
    </c:title>
    <c:view3D>
      <c:rAngAx val="1"/>
    </c:view3D>
    <c:plotArea>
      <c:layout/>
      <c:bar3DChart>
        <c:barDir val="col"/>
        <c:grouping val="clustered"/>
        <c:ser>
          <c:idx val="0"/>
          <c:order val="0"/>
          <c:tx>
            <c:strRef>
              <c:f>Hoja1!$B$1</c:f>
              <c:strCache>
                <c:ptCount val="1"/>
                <c:pt idx="0">
                  <c:v>Hombre</c:v>
                </c:pt>
              </c:strCache>
            </c:strRef>
          </c:tx>
          <c:cat>
            <c:strRef>
              <c:f>Hoja1!$A$2:$A$7</c:f>
              <c:strCache>
                <c:ptCount val="6"/>
                <c:pt idx="0">
                  <c:v>Sabor</c:v>
                </c:pt>
                <c:pt idx="1">
                  <c:v>Imagen</c:v>
                </c:pt>
                <c:pt idx="2">
                  <c:v>Color</c:v>
                </c:pt>
                <c:pt idx="3">
                  <c:v>Precio</c:v>
                </c:pt>
                <c:pt idx="4">
                  <c:v>Aroma</c:v>
                </c:pt>
                <c:pt idx="5">
                  <c:v>Nada</c:v>
                </c:pt>
              </c:strCache>
            </c:strRef>
          </c:cat>
          <c:val>
            <c:numRef>
              <c:f>Hoja1!$B$2:$B$7</c:f>
              <c:numCache>
                <c:formatCode>General</c:formatCode>
                <c:ptCount val="6"/>
                <c:pt idx="0">
                  <c:v>35</c:v>
                </c:pt>
                <c:pt idx="1">
                  <c:v>1</c:v>
                </c:pt>
                <c:pt idx="2">
                  <c:v>1</c:v>
                </c:pt>
                <c:pt idx="3">
                  <c:v>3</c:v>
                </c:pt>
                <c:pt idx="4">
                  <c:v>2</c:v>
                </c:pt>
                <c:pt idx="5">
                  <c:v>1</c:v>
                </c:pt>
              </c:numCache>
            </c:numRef>
          </c:val>
        </c:ser>
        <c:ser>
          <c:idx val="1"/>
          <c:order val="1"/>
          <c:tx>
            <c:strRef>
              <c:f>Hoja1!$C$1</c:f>
              <c:strCache>
                <c:ptCount val="1"/>
                <c:pt idx="0">
                  <c:v>Mujer</c:v>
                </c:pt>
              </c:strCache>
            </c:strRef>
          </c:tx>
          <c:cat>
            <c:strRef>
              <c:f>Hoja1!$A$2:$A$7</c:f>
              <c:strCache>
                <c:ptCount val="6"/>
                <c:pt idx="0">
                  <c:v>Sabor</c:v>
                </c:pt>
                <c:pt idx="1">
                  <c:v>Imagen</c:v>
                </c:pt>
                <c:pt idx="2">
                  <c:v>Color</c:v>
                </c:pt>
                <c:pt idx="3">
                  <c:v>Precio</c:v>
                </c:pt>
                <c:pt idx="4">
                  <c:v>Aroma</c:v>
                </c:pt>
                <c:pt idx="5">
                  <c:v>Nada</c:v>
                </c:pt>
              </c:strCache>
            </c:strRef>
          </c:cat>
          <c:val>
            <c:numRef>
              <c:f>Hoja1!$C$2:$C$7</c:f>
              <c:numCache>
                <c:formatCode>General</c:formatCode>
                <c:ptCount val="6"/>
                <c:pt idx="0">
                  <c:v>46</c:v>
                </c:pt>
                <c:pt idx="1">
                  <c:v>5</c:v>
                </c:pt>
                <c:pt idx="2">
                  <c:v>2</c:v>
                </c:pt>
                <c:pt idx="3">
                  <c:v>2</c:v>
                </c:pt>
                <c:pt idx="4">
                  <c:v>1</c:v>
                </c:pt>
                <c:pt idx="5">
                  <c:v>1</c:v>
                </c:pt>
              </c:numCache>
            </c:numRef>
          </c:val>
        </c:ser>
        <c:shape val="box"/>
        <c:axId val="63838848"/>
        <c:axId val="63844736"/>
        <c:axId val="0"/>
      </c:bar3DChart>
      <c:catAx>
        <c:axId val="63838848"/>
        <c:scaling>
          <c:orientation val="minMax"/>
        </c:scaling>
        <c:axPos val="b"/>
        <c:majorTickMark val="none"/>
        <c:tickLblPos val="nextTo"/>
        <c:crossAx val="63844736"/>
        <c:crosses val="autoZero"/>
        <c:auto val="1"/>
        <c:lblAlgn val="ctr"/>
        <c:lblOffset val="100"/>
      </c:catAx>
      <c:valAx>
        <c:axId val="63844736"/>
        <c:scaling>
          <c:orientation val="minMax"/>
        </c:scaling>
        <c:axPos val="l"/>
        <c:majorGridlines/>
        <c:numFmt formatCode="General" sourceLinked="1"/>
        <c:majorTickMark val="none"/>
        <c:tickLblPos val="nextTo"/>
        <c:crossAx val="63838848"/>
        <c:crosses val="autoZero"/>
        <c:crossBetween val="between"/>
      </c:valAx>
    </c:plotArea>
    <c:legend>
      <c:legendPos val="r"/>
      <c:layout/>
    </c:legend>
    <c:plotVisOnly val="1"/>
  </c:chart>
  <c:txPr>
    <a:bodyPr/>
    <a:lstStyle/>
    <a:p>
      <a:pPr>
        <a:defRPr sz="2400"/>
      </a:pPr>
      <a:endParaRPr lang="es-MX"/>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¿Conoce la mermelada orgánica?</a:t>
            </a:r>
          </a:p>
        </c:rich>
      </c:tx>
      <c:layout/>
    </c:title>
    <c:view3D>
      <c:rAngAx val="1"/>
    </c:view3D>
    <c:plotArea>
      <c:layout/>
      <c:bar3DChart>
        <c:barDir val="col"/>
        <c:grouping val="clustered"/>
        <c:ser>
          <c:idx val="0"/>
          <c:order val="0"/>
          <c:tx>
            <c:strRef>
              <c:f>Hoja1!$B$60</c:f>
              <c:strCache>
                <c:ptCount val="1"/>
                <c:pt idx="0">
                  <c:v>Hombre</c:v>
                </c:pt>
              </c:strCache>
            </c:strRef>
          </c:tx>
          <c:dLbls>
            <c:dLbl>
              <c:idx val="0"/>
              <c:layout>
                <c:manualLayout>
                  <c:x val="0"/>
                  <c:y val="-4.0429979731952385E-2"/>
                </c:manualLayout>
              </c:layout>
              <c:showVal val="1"/>
            </c:dLbl>
            <c:dLbl>
              <c:idx val="1"/>
              <c:layout>
                <c:manualLayout>
                  <c:x val="2.4900464980980627E-2"/>
                  <c:y val="-3.7734647749822325E-2"/>
                </c:manualLayout>
              </c:layout>
              <c:showVal val="1"/>
            </c:dLbl>
            <c:showVal val="1"/>
          </c:dLbls>
          <c:cat>
            <c:strRef>
              <c:f>Hoja1!$A$61:$A$62</c:f>
              <c:strCache>
                <c:ptCount val="2"/>
                <c:pt idx="0">
                  <c:v>Si</c:v>
                </c:pt>
                <c:pt idx="1">
                  <c:v>No</c:v>
                </c:pt>
              </c:strCache>
            </c:strRef>
          </c:cat>
          <c:val>
            <c:numRef>
              <c:f>Hoja1!$B$61:$B$62</c:f>
              <c:numCache>
                <c:formatCode>General</c:formatCode>
                <c:ptCount val="2"/>
                <c:pt idx="0">
                  <c:v>10</c:v>
                </c:pt>
                <c:pt idx="1">
                  <c:v>33</c:v>
                </c:pt>
              </c:numCache>
            </c:numRef>
          </c:val>
        </c:ser>
        <c:ser>
          <c:idx val="1"/>
          <c:order val="1"/>
          <c:tx>
            <c:strRef>
              <c:f>Hoja1!$C$60</c:f>
              <c:strCache>
                <c:ptCount val="1"/>
                <c:pt idx="0">
                  <c:v>Mujer</c:v>
                </c:pt>
              </c:strCache>
            </c:strRef>
          </c:tx>
          <c:dLbls>
            <c:dLbl>
              <c:idx val="0"/>
              <c:layout>
                <c:manualLayout>
                  <c:x val="2.2636786346346038E-2"/>
                  <c:y val="-4.5820643696212707E-2"/>
                </c:manualLayout>
              </c:layout>
              <c:showVal val="1"/>
            </c:dLbl>
            <c:dLbl>
              <c:idx val="1"/>
              <c:layout>
                <c:manualLayout>
                  <c:x val="3.1691500884884607E-2"/>
                  <c:y val="-4.5820643696212741E-2"/>
                </c:manualLayout>
              </c:layout>
              <c:showVal val="1"/>
            </c:dLbl>
            <c:showVal val="1"/>
          </c:dLbls>
          <c:cat>
            <c:strRef>
              <c:f>Hoja1!$A$61:$A$62</c:f>
              <c:strCache>
                <c:ptCount val="2"/>
                <c:pt idx="0">
                  <c:v>Si</c:v>
                </c:pt>
                <c:pt idx="1">
                  <c:v>No</c:v>
                </c:pt>
              </c:strCache>
            </c:strRef>
          </c:cat>
          <c:val>
            <c:numRef>
              <c:f>Hoja1!$C$61:$C$62</c:f>
              <c:numCache>
                <c:formatCode>General</c:formatCode>
                <c:ptCount val="2"/>
                <c:pt idx="0">
                  <c:v>51</c:v>
                </c:pt>
                <c:pt idx="1">
                  <c:v>6</c:v>
                </c:pt>
              </c:numCache>
            </c:numRef>
          </c:val>
        </c:ser>
        <c:shape val="box"/>
        <c:axId val="63908096"/>
        <c:axId val="63918080"/>
        <c:axId val="0"/>
      </c:bar3DChart>
      <c:catAx>
        <c:axId val="63908096"/>
        <c:scaling>
          <c:orientation val="minMax"/>
        </c:scaling>
        <c:axPos val="b"/>
        <c:majorTickMark val="none"/>
        <c:tickLblPos val="nextTo"/>
        <c:crossAx val="63918080"/>
        <c:crosses val="autoZero"/>
        <c:auto val="1"/>
        <c:lblAlgn val="ctr"/>
        <c:lblOffset val="100"/>
      </c:catAx>
      <c:valAx>
        <c:axId val="63918080"/>
        <c:scaling>
          <c:orientation val="minMax"/>
        </c:scaling>
        <c:axPos val="l"/>
        <c:majorGridlines/>
        <c:numFmt formatCode="General" sourceLinked="1"/>
        <c:majorTickMark val="none"/>
        <c:tickLblPos val="nextTo"/>
        <c:crossAx val="63908096"/>
        <c:crosses val="autoZero"/>
        <c:crossBetween val="between"/>
      </c:valAx>
    </c:plotArea>
    <c:legend>
      <c:legendPos val="r"/>
      <c:layout/>
    </c:legend>
    <c:plotVisOnly val="1"/>
  </c:chart>
  <c:txPr>
    <a:bodyPr/>
    <a:lstStyle/>
    <a:p>
      <a:pPr>
        <a:defRPr sz="2000"/>
      </a:pPr>
      <a:endParaRPr lang="es-MX"/>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¿Ha consumido la mermelada orgánica?</a:t>
            </a:r>
          </a:p>
        </c:rich>
      </c:tx>
      <c:layout/>
    </c:title>
    <c:view3D>
      <c:rAngAx val="1"/>
    </c:view3D>
    <c:plotArea>
      <c:layout>
        <c:manualLayout>
          <c:layoutTarget val="inner"/>
          <c:xMode val="edge"/>
          <c:yMode val="edge"/>
          <c:x val="4.7470668034148823E-2"/>
          <c:y val="0.25167061425725296"/>
          <c:w val="0.7689749265818524"/>
          <c:h val="0.65434817685347857"/>
        </c:manualLayout>
      </c:layout>
      <c:bar3DChart>
        <c:barDir val="col"/>
        <c:grouping val="clustered"/>
        <c:ser>
          <c:idx val="0"/>
          <c:order val="0"/>
          <c:tx>
            <c:strRef>
              <c:f>Hoja1!$B$64</c:f>
              <c:strCache>
                <c:ptCount val="1"/>
                <c:pt idx="0">
                  <c:v>Hombre</c:v>
                </c:pt>
              </c:strCache>
            </c:strRef>
          </c:tx>
          <c:dLbls>
            <c:dLbl>
              <c:idx val="0"/>
              <c:layout>
                <c:manualLayout>
                  <c:x val="1.3617793917385384E-2"/>
                  <c:y val="-2.1543018715497561E-2"/>
                </c:manualLayout>
              </c:layout>
              <c:showVal val="1"/>
            </c:dLbl>
            <c:dLbl>
              <c:idx val="1"/>
              <c:layout>
                <c:manualLayout>
                  <c:x val="3.4044484793463461E-2"/>
                  <c:y val="-2.1543018715497561E-2"/>
                </c:manualLayout>
              </c:layout>
              <c:showVal val="1"/>
            </c:dLbl>
            <c:showVal val="1"/>
          </c:dLbls>
          <c:cat>
            <c:strRef>
              <c:f>Hoja1!$A$65:$A$66</c:f>
              <c:strCache>
                <c:ptCount val="2"/>
                <c:pt idx="0">
                  <c:v>Si</c:v>
                </c:pt>
                <c:pt idx="1">
                  <c:v>No</c:v>
                </c:pt>
              </c:strCache>
            </c:strRef>
          </c:cat>
          <c:val>
            <c:numRef>
              <c:f>Hoja1!$B$65:$B$66</c:f>
              <c:numCache>
                <c:formatCode>General</c:formatCode>
                <c:ptCount val="2"/>
                <c:pt idx="0">
                  <c:v>5</c:v>
                </c:pt>
                <c:pt idx="1">
                  <c:v>38</c:v>
                </c:pt>
              </c:numCache>
            </c:numRef>
          </c:val>
        </c:ser>
        <c:ser>
          <c:idx val="1"/>
          <c:order val="1"/>
          <c:tx>
            <c:strRef>
              <c:f>Hoja1!$C$64</c:f>
              <c:strCache>
                <c:ptCount val="1"/>
                <c:pt idx="0">
                  <c:v>Mujer</c:v>
                </c:pt>
              </c:strCache>
            </c:strRef>
          </c:tx>
          <c:dLbls>
            <c:dLbl>
              <c:idx val="0"/>
              <c:layout>
                <c:manualLayout>
                  <c:x val="1.8157058556513804E-2"/>
                  <c:y val="-4.3086037430995108E-2"/>
                </c:manualLayout>
              </c:layout>
              <c:showVal val="1"/>
            </c:dLbl>
            <c:dLbl>
              <c:idx val="1"/>
              <c:layout>
                <c:manualLayout>
                  <c:x val="2.9505220154335002E-2"/>
                  <c:y val="-1.6157264036623133E-2"/>
                </c:manualLayout>
              </c:layout>
              <c:showVal val="1"/>
            </c:dLbl>
            <c:showVal val="1"/>
          </c:dLbls>
          <c:cat>
            <c:strRef>
              <c:f>Hoja1!$A$65:$A$66</c:f>
              <c:strCache>
                <c:ptCount val="2"/>
                <c:pt idx="0">
                  <c:v>Si</c:v>
                </c:pt>
                <c:pt idx="1">
                  <c:v>No</c:v>
                </c:pt>
              </c:strCache>
            </c:strRef>
          </c:cat>
          <c:val>
            <c:numRef>
              <c:f>Hoja1!$C$65:$C$66</c:f>
              <c:numCache>
                <c:formatCode>General</c:formatCode>
                <c:ptCount val="2"/>
                <c:pt idx="0">
                  <c:v>51</c:v>
                </c:pt>
                <c:pt idx="1">
                  <c:v>6</c:v>
                </c:pt>
              </c:numCache>
            </c:numRef>
          </c:val>
        </c:ser>
        <c:shape val="box"/>
        <c:axId val="63944576"/>
        <c:axId val="63946112"/>
        <c:axId val="0"/>
      </c:bar3DChart>
      <c:catAx>
        <c:axId val="63944576"/>
        <c:scaling>
          <c:orientation val="minMax"/>
        </c:scaling>
        <c:axPos val="b"/>
        <c:majorTickMark val="none"/>
        <c:tickLblPos val="nextTo"/>
        <c:crossAx val="63946112"/>
        <c:crosses val="autoZero"/>
        <c:auto val="1"/>
        <c:lblAlgn val="ctr"/>
        <c:lblOffset val="100"/>
      </c:catAx>
      <c:valAx>
        <c:axId val="63946112"/>
        <c:scaling>
          <c:orientation val="minMax"/>
        </c:scaling>
        <c:axPos val="l"/>
        <c:majorGridlines/>
        <c:numFmt formatCode="General" sourceLinked="1"/>
        <c:majorTickMark val="none"/>
        <c:tickLblPos val="nextTo"/>
        <c:crossAx val="63944576"/>
        <c:crosses val="autoZero"/>
        <c:crossBetween val="between"/>
      </c:valAx>
    </c:plotArea>
    <c:legend>
      <c:legendPos val="r"/>
      <c:layout/>
    </c:legend>
    <c:plotVisOnly val="1"/>
  </c:chart>
  <c:txPr>
    <a:bodyPr/>
    <a:lstStyle/>
    <a:p>
      <a:pPr>
        <a:defRPr sz="2400"/>
      </a:pPr>
      <a:endParaRPr lang="es-MX"/>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¿Qué tan seguido ha consumido la mermelada orgánica?</a:t>
            </a:r>
          </a:p>
        </c:rich>
      </c:tx>
      <c:layout/>
    </c:title>
    <c:view3D>
      <c:rAngAx val="1"/>
    </c:view3D>
    <c:plotArea>
      <c:layout/>
      <c:bar3DChart>
        <c:barDir val="col"/>
        <c:grouping val="clustered"/>
        <c:ser>
          <c:idx val="0"/>
          <c:order val="0"/>
          <c:tx>
            <c:strRef>
              <c:f>Hoja1!$B$68</c:f>
              <c:strCache>
                <c:ptCount val="1"/>
                <c:pt idx="0">
                  <c:v>Hombre</c:v>
                </c:pt>
              </c:strCache>
            </c:strRef>
          </c:tx>
          <c:dLbls>
            <c:dLbl>
              <c:idx val="0"/>
              <c:layout>
                <c:manualLayout>
                  <c:x val="6.8027210884353826E-3"/>
                  <c:y val="-5.7795513967249343E-2"/>
                </c:manualLayout>
              </c:layout>
              <c:showVal val="1"/>
            </c:dLbl>
            <c:dLbl>
              <c:idx val="1"/>
              <c:layout>
                <c:manualLayout>
                  <c:x val="1.0878077431354315E-2"/>
                  <c:y val="-2.592592592592596E-2"/>
                </c:manualLayout>
              </c:layout>
              <c:showVal val="1"/>
            </c:dLbl>
            <c:showVal val="1"/>
          </c:dLbls>
          <c:cat>
            <c:strRef>
              <c:f>Hoja1!$A$69:$A$71</c:f>
              <c:strCache>
                <c:ptCount val="3"/>
                <c:pt idx="0">
                  <c:v>Nunca</c:v>
                </c:pt>
                <c:pt idx="1">
                  <c:v>Algunas veces</c:v>
                </c:pt>
                <c:pt idx="2">
                  <c:v>Constantemente</c:v>
                </c:pt>
              </c:strCache>
            </c:strRef>
          </c:cat>
          <c:val>
            <c:numRef>
              <c:f>Hoja1!$B$69:$B$71</c:f>
              <c:numCache>
                <c:formatCode>General</c:formatCode>
                <c:ptCount val="3"/>
                <c:pt idx="0">
                  <c:v>39</c:v>
                </c:pt>
                <c:pt idx="1">
                  <c:v>3</c:v>
                </c:pt>
                <c:pt idx="2">
                  <c:v>1</c:v>
                </c:pt>
              </c:numCache>
            </c:numRef>
          </c:val>
        </c:ser>
        <c:ser>
          <c:idx val="1"/>
          <c:order val="1"/>
          <c:tx>
            <c:strRef>
              <c:f>Hoja1!$C$68</c:f>
              <c:strCache>
                <c:ptCount val="1"/>
                <c:pt idx="0">
                  <c:v>Mujer</c:v>
                </c:pt>
              </c:strCache>
            </c:strRef>
          </c:tx>
          <c:dLbls>
            <c:dLbl>
              <c:idx val="0"/>
              <c:layout>
                <c:manualLayout>
                  <c:x val="2.2675736961451289E-2"/>
                  <c:y val="-2.7521673317737718E-2"/>
                </c:manualLayout>
              </c:layout>
              <c:showVal val="1"/>
            </c:dLbl>
            <c:dLbl>
              <c:idx val="1"/>
              <c:layout>
                <c:manualLayout>
                  <c:x val="1.3986099554598461E-2"/>
                  <c:y val="-3.333333333333334E-2"/>
                </c:manualLayout>
              </c:layout>
              <c:showVal val="1"/>
            </c:dLbl>
            <c:showVal val="1"/>
          </c:dLbls>
          <c:cat>
            <c:strRef>
              <c:f>Hoja1!$A$69:$A$71</c:f>
              <c:strCache>
                <c:ptCount val="3"/>
                <c:pt idx="0">
                  <c:v>Nunca</c:v>
                </c:pt>
                <c:pt idx="1">
                  <c:v>Algunas veces</c:v>
                </c:pt>
                <c:pt idx="2">
                  <c:v>Constantemente</c:v>
                </c:pt>
              </c:strCache>
            </c:strRef>
          </c:cat>
          <c:val>
            <c:numRef>
              <c:f>Hoja1!$C$69:$C$71</c:f>
              <c:numCache>
                <c:formatCode>General</c:formatCode>
                <c:ptCount val="3"/>
                <c:pt idx="0">
                  <c:v>51</c:v>
                </c:pt>
                <c:pt idx="1">
                  <c:v>5</c:v>
                </c:pt>
                <c:pt idx="2">
                  <c:v>1</c:v>
                </c:pt>
              </c:numCache>
            </c:numRef>
          </c:val>
        </c:ser>
        <c:shape val="box"/>
        <c:axId val="70485504"/>
        <c:axId val="70487040"/>
        <c:axId val="0"/>
      </c:bar3DChart>
      <c:catAx>
        <c:axId val="70485504"/>
        <c:scaling>
          <c:orientation val="minMax"/>
        </c:scaling>
        <c:axPos val="b"/>
        <c:majorTickMark val="none"/>
        <c:tickLblPos val="nextTo"/>
        <c:crossAx val="70487040"/>
        <c:crosses val="autoZero"/>
        <c:auto val="1"/>
        <c:lblAlgn val="ctr"/>
        <c:lblOffset val="100"/>
      </c:catAx>
      <c:valAx>
        <c:axId val="70487040"/>
        <c:scaling>
          <c:orientation val="minMax"/>
        </c:scaling>
        <c:axPos val="l"/>
        <c:majorGridlines/>
        <c:numFmt formatCode="General" sourceLinked="1"/>
        <c:majorTickMark val="none"/>
        <c:tickLblPos val="nextTo"/>
        <c:crossAx val="70485504"/>
        <c:crosses val="autoZero"/>
        <c:crossBetween val="between"/>
      </c:valAx>
    </c:plotArea>
    <c:legend>
      <c:legendPos val="r"/>
      <c:layout/>
    </c:legend>
    <c:plotVisOnly val="1"/>
  </c:chart>
  <c:txPr>
    <a:bodyPr/>
    <a:lstStyle/>
    <a:p>
      <a:pPr>
        <a:defRPr sz="1800"/>
      </a:pPr>
      <a:endParaRPr lang="es-MX"/>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¿Le gusta la mermelada?</a:t>
            </a:r>
          </a:p>
        </c:rich>
      </c:tx>
      <c:layout>
        <c:manualLayout>
          <c:xMode val="edge"/>
          <c:yMode val="edge"/>
          <c:x val="0.18520822397200534"/>
          <c:y val="2.777777777777838E-2"/>
        </c:manualLayout>
      </c:layout>
    </c:title>
    <c:view3D>
      <c:rAngAx val="1"/>
    </c:view3D>
    <c:plotArea>
      <c:layout/>
      <c:bar3DChart>
        <c:barDir val="col"/>
        <c:grouping val="clustered"/>
        <c:ser>
          <c:idx val="0"/>
          <c:order val="0"/>
          <c:tx>
            <c:strRef>
              <c:f>Hoja1!$B$2</c:f>
              <c:strCache>
                <c:ptCount val="1"/>
                <c:pt idx="0">
                  <c:v>Hombre</c:v>
                </c:pt>
              </c:strCache>
            </c:strRef>
          </c:tx>
          <c:dLbls>
            <c:dLbl>
              <c:idx val="0"/>
              <c:layout>
                <c:manualLayout>
                  <c:x val="1.554011061622047E-2"/>
                  <c:y val="-6.851851851851852E-2"/>
                </c:manualLayout>
              </c:layout>
              <c:showVal val="1"/>
            </c:dLbl>
            <c:dLbl>
              <c:idx val="1"/>
              <c:layout>
                <c:manualLayout>
                  <c:x val="3.1080221232440901E-3"/>
                  <c:y val="-5.1851851851851864E-2"/>
                </c:manualLayout>
              </c:layout>
              <c:showVal val="1"/>
            </c:dLbl>
            <c:showVal val="1"/>
          </c:dLbls>
          <c:cat>
            <c:strRef>
              <c:f>Hoja1!$A$3:$A$4</c:f>
              <c:strCache>
                <c:ptCount val="2"/>
                <c:pt idx="0">
                  <c:v>Si</c:v>
                </c:pt>
                <c:pt idx="1">
                  <c:v>No</c:v>
                </c:pt>
              </c:strCache>
            </c:strRef>
          </c:cat>
          <c:val>
            <c:numRef>
              <c:f>Hoja1!$B$3:$B$4</c:f>
              <c:numCache>
                <c:formatCode>General</c:formatCode>
                <c:ptCount val="2"/>
                <c:pt idx="0">
                  <c:v>40</c:v>
                </c:pt>
                <c:pt idx="1">
                  <c:v>3</c:v>
                </c:pt>
              </c:numCache>
            </c:numRef>
          </c:val>
        </c:ser>
        <c:ser>
          <c:idx val="1"/>
          <c:order val="1"/>
          <c:tx>
            <c:strRef>
              <c:f>Hoja1!$C$2</c:f>
              <c:strCache>
                <c:ptCount val="1"/>
                <c:pt idx="0">
                  <c:v>Mujer</c:v>
                </c:pt>
              </c:strCache>
            </c:strRef>
          </c:tx>
          <c:dLbls>
            <c:dLbl>
              <c:idx val="0"/>
              <c:layout>
                <c:manualLayout>
                  <c:x val="1.8648132739464543E-2"/>
                  <c:y val="-5.7407407407407476E-2"/>
                </c:manualLayout>
              </c:layout>
              <c:showVal val="1"/>
            </c:dLbl>
            <c:dLbl>
              <c:idx val="1"/>
              <c:layout>
                <c:manualLayout>
                  <c:x val="2.4864176985952741E-2"/>
                  <c:y val="-2.9629629629629659E-2"/>
                </c:manualLayout>
              </c:layout>
              <c:showVal val="1"/>
            </c:dLbl>
            <c:showVal val="1"/>
          </c:dLbls>
          <c:cat>
            <c:strRef>
              <c:f>Hoja1!$A$3:$A$4</c:f>
              <c:strCache>
                <c:ptCount val="2"/>
                <c:pt idx="0">
                  <c:v>Si</c:v>
                </c:pt>
                <c:pt idx="1">
                  <c:v>No</c:v>
                </c:pt>
              </c:strCache>
            </c:strRef>
          </c:cat>
          <c:val>
            <c:numRef>
              <c:f>Hoja1!$C$3:$C$4</c:f>
              <c:numCache>
                <c:formatCode>General</c:formatCode>
                <c:ptCount val="2"/>
                <c:pt idx="0">
                  <c:v>51</c:v>
                </c:pt>
                <c:pt idx="1">
                  <c:v>6</c:v>
                </c:pt>
              </c:numCache>
            </c:numRef>
          </c:val>
        </c:ser>
        <c:dLbls>
          <c:showVal val="1"/>
        </c:dLbls>
        <c:shape val="box"/>
        <c:axId val="61168256"/>
        <c:axId val="61178240"/>
        <c:axId val="0"/>
      </c:bar3DChart>
      <c:catAx>
        <c:axId val="61168256"/>
        <c:scaling>
          <c:orientation val="minMax"/>
        </c:scaling>
        <c:axPos val="b"/>
        <c:majorTickMark val="none"/>
        <c:tickLblPos val="nextTo"/>
        <c:crossAx val="61178240"/>
        <c:crosses val="autoZero"/>
        <c:auto val="1"/>
        <c:lblAlgn val="ctr"/>
        <c:lblOffset val="100"/>
      </c:catAx>
      <c:valAx>
        <c:axId val="61178240"/>
        <c:scaling>
          <c:orientation val="minMax"/>
        </c:scaling>
        <c:delete val="1"/>
        <c:axPos val="l"/>
        <c:majorGridlines/>
        <c:numFmt formatCode="General" sourceLinked="1"/>
        <c:majorTickMark val="none"/>
        <c:tickLblPos val="none"/>
        <c:crossAx val="61168256"/>
        <c:crosses val="autoZero"/>
        <c:crossBetween val="between"/>
      </c:valAx>
    </c:plotArea>
    <c:legend>
      <c:legendPos val="t"/>
      <c:layout>
        <c:manualLayout>
          <c:xMode val="edge"/>
          <c:yMode val="edge"/>
          <c:x val="0.66765333820886352"/>
          <c:y val="0.30033067313508438"/>
          <c:w val="0.25228292164904303"/>
          <c:h val="0.26736520016294524"/>
        </c:manualLayout>
      </c:layout>
    </c:legend>
    <c:plotVisOnly val="1"/>
  </c:chart>
  <c:txPr>
    <a:bodyPr/>
    <a:lstStyle/>
    <a:p>
      <a:pPr>
        <a:defRPr sz="2400"/>
      </a:pPr>
      <a:endParaRPr lang="es-MX"/>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¿En donde compraría una mermelada?</a:t>
            </a:r>
          </a:p>
        </c:rich>
      </c:tx>
      <c:layout/>
    </c:title>
    <c:view3D>
      <c:rAngAx val="1"/>
    </c:view3D>
    <c:plotArea>
      <c:layout/>
      <c:bar3DChart>
        <c:barDir val="col"/>
        <c:grouping val="clustered"/>
        <c:ser>
          <c:idx val="0"/>
          <c:order val="0"/>
          <c:tx>
            <c:strRef>
              <c:f>Hoja1!$B$5</c:f>
              <c:strCache>
                <c:ptCount val="1"/>
                <c:pt idx="0">
                  <c:v>Hombre</c:v>
                </c:pt>
              </c:strCache>
            </c:strRef>
          </c:tx>
          <c:dLbls>
            <c:dLbl>
              <c:idx val="1"/>
              <c:layout>
                <c:manualLayout>
                  <c:x val="9.4069521573770746E-3"/>
                  <c:y val="-1.4814814814814815E-2"/>
                </c:manualLayout>
              </c:layout>
              <c:showVal val="1"/>
            </c:dLbl>
            <c:dLbl>
              <c:idx val="2"/>
              <c:layout>
                <c:manualLayout>
                  <c:x val="1.0974777516939921E-2"/>
                  <c:y val="-3.333333333333334E-2"/>
                </c:manualLayout>
              </c:layout>
              <c:showVal val="1"/>
            </c:dLbl>
            <c:showVal val="1"/>
          </c:dLbls>
          <c:cat>
            <c:strRef>
              <c:f>Hoja1!$A$6:$A$8</c:f>
              <c:strCache>
                <c:ptCount val="3"/>
                <c:pt idx="0">
                  <c:v>Centro comercial </c:v>
                </c:pt>
                <c:pt idx="1">
                  <c:v>Tienda Naturista</c:v>
                </c:pt>
                <c:pt idx="2">
                  <c:v>Puesto ambulante </c:v>
                </c:pt>
              </c:strCache>
            </c:strRef>
          </c:cat>
          <c:val>
            <c:numRef>
              <c:f>Hoja1!$B$6:$B$8</c:f>
              <c:numCache>
                <c:formatCode>General</c:formatCode>
                <c:ptCount val="3"/>
                <c:pt idx="0">
                  <c:v>37</c:v>
                </c:pt>
                <c:pt idx="1">
                  <c:v>2</c:v>
                </c:pt>
                <c:pt idx="2">
                  <c:v>4</c:v>
                </c:pt>
              </c:numCache>
            </c:numRef>
          </c:val>
        </c:ser>
        <c:ser>
          <c:idx val="1"/>
          <c:order val="1"/>
          <c:tx>
            <c:strRef>
              <c:f>Hoja1!$C$5</c:f>
              <c:strCache>
                <c:ptCount val="1"/>
                <c:pt idx="0">
                  <c:v>Mujer</c:v>
                </c:pt>
              </c:strCache>
            </c:strRef>
          </c:tx>
          <c:dLbls>
            <c:dLbl>
              <c:idx val="0"/>
              <c:layout>
                <c:manualLayout>
                  <c:x val="2.1949555033879842E-2"/>
                  <c:y val="-3.1481481481481485E-2"/>
                </c:manualLayout>
              </c:layout>
              <c:showVal val="1"/>
            </c:dLbl>
            <c:dLbl>
              <c:idx val="1"/>
              <c:layout>
                <c:manualLayout>
                  <c:x val="2.5085205753005525E-2"/>
                  <c:y val="-2.2222222222222251E-2"/>
                </c:manualLayout>
              </c:layout>
              <c:showVal val="1"/>
            </c:dLbl>
            <c:dLbl>
              <c:idx val="2"/>
              <c:layout>
                <c:manualLayout>
                  <c:x val="1.7246078955191306E-2"/>
                  <c:y val="-3.888888888888889E-2"/>
                </c:manualLayout>
              </c:layout>
              <c:showVal val="1"/>
            </c:dLbl>
            <c:showVal val="1"/>
          </c:dLbls>
          <c:cat>
            <c:strRef>
              <c:f>Hoja1!$A$6:$A$8</c:f>
              <c:strCache>
                <c:ptCount val="3"/>
                <c:pt idx="0">
                  <c:v>Centro comercial </c:v>
                </c:pt>
                <c:pt idx="1">
                  <c:v>Tienda Naturista</c:v>
                </c:pt>
                <c:pt idx="2">
                  <c:v>Puesto ambulante </c:v>
                </c:pt>
              </c:strCache>
            </c:strRef>
          </c:cat>
          <c:val>
            <c:numRef>
              <c:f>Hoja1!$C$6:$C$8</c:f>
              <c:numCache>
                <c:formatCode>General</c:formatCode>
                <c:ptCount val="3"/>
                <c:pt idx="0">
                  <c:v>51</c:v>
                </c:pt>
                <c:pt idx="1">
                  <c:v>5</c:v>
                </c:pt>
                <c:pt idx="2">
                  <c:v>1</c:v>
                </c:pt>
              </c:numCache>
            </c:numRef>
          </c:val>
        </c:ser>
        <c:shape val="box"/>
        <c:axId val="61278464"/>
        <c:axId val="61292544"/>
        <c:axId val="0"/>
      </c:bar3DChart>
      <c:catAx>
        <c:axId val="61278464"/>
        <c:scaling>
          <c:orientation val="minMax"/>
        </c:scaling>
        <c:axPos val="b"/>
        <c:majorTickMark val="none"/>
        <c:tickLblPos val="nextTo"/>
        <c:crossAx val="61292544"/>
        <c:crosses val="autoZero"/>
        <c:auto val="1"/>
        <c:lblAlgn val="ctr"/>
        <c:lblOffset val="100"/>
      </c:catAx>
      <c:valAx>
        <c:axId val="61292544"/>
        <c:scaling>
          <c:orientation val="minMax"/>
        </c:scaling>
        <c:axPos val="l"/>
        <c:majorGridlines/>
        <c:numFmt formatCode="General" sourceLinked="1"/>
        <c:majorTickMark val="none"/>
        <c:tickLblPos val="nextTo"/>
        <c:crossAx val="61278464"/>
        <c:crosses val="autoZero"/>
        <c:crossBetween val="between"/>
      </c:valAx>
    </c:plotArea>
    <c:legend>
      <c:legendPos val="r"/>
      <c:layout>
        <c:manualLayout>
          <c:xMode val="edge"/>
          <c:yMode val="edge"/>
          <c:x val="0.6382940479917516"/>
          <c:y val="0.50173315835520549"/>
          <c:w val="0.33975639697436927"/>
          <c:h val="6.4737241178186841E-2"/>
        </c:manualLayout>
      </c:layout>
    </c:legend>
    <c:plotVisOnly val="1"/>
  </c:chart>
  <c:txPr>
    <a:bodyPr/>
    <a:lstStyle/>
    <a:p>
      <a:pPr>
        <a:defRPr sz="2000"/>
      </a:pPr>
      <a:endParaRPr lang="es-MX"/>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¿Que es lo que le gusta de una mermelada?</a:t>
            </a:r>
            <a:br>
              <a:rPr lang="es-MX"/>
            </a:br>
            <a:r>
              <a:rPr lang="es-MX"/>
              <a:t>Consistencia :</a:t>
            </a:r>
          </a:p>
        </c:rich>
      </c:tx>
      <c:layout>
        <c:manualLayout>
          <c:xMode val="edge"/>
          <c:yMode val="edge"/>
          <c:x val="0.15118744531933676"/>
          <c:y val="3.7037037037037056E-2"/>
        </c:manualLayout>
      </c:layout>
    </c:title>
    <c:view3D>
      <c:rAngAx val="1"/>
    </c:view3D>
    <c:plotArea>
      <c:layout/>
      <c:bar3DChart>
        <c:barDir val="col"/>
        <c:grouping val="clustered"/>
        <c:ser>
          <c:idx val="0"/>
          <c:order val="0"/>
          <c:tx>
            <c:strRef>
              <c:f>Hoja1!$B$10</c:f>
              <c:strCache>
                <c:ptCount val="1"/>
                <c:pt idx="0">
                  <c:v>Hombre</c:v>
                </c:pt>
              </c:strCache>
            </c:strRef>
          </c:tx>
          <c:dLbls>
            <c:dLbl>
              <c:idx val="0"/>
              <c:layout>
                <c:manualLayout>
                  <c:x val="1.0878077431354315E-2"/>
                  <c:y val="-2.2222222222222251E-2"/>
                </c:manualLayout>
              </c:layout>
              <c:showVal val="1"/>
            </c:dLbl>
            <c:dLbl>
              <c:idx val="1"/>
              <c:layout>
                <c:manualLayout>
                  <c:x val="4.6620331848661418E-3"/>
                  <c:y val="-2.592592592592596E-2"/>
                </c:manualLayout>
              </c:layout>
              <c:showVal val="1"/>
            </c:dLbl>
            <c:dLbl>
              <c:idx val="2"/>
              <c:layout>
                <c:manualLayout>
                  <c:x val="2.0202143801086592E-2"/>
                  <c:y val="-2.9629629629629659E-2"/>
                </c:manualLayout>
              </c:layout>
              <c:showVal val="1"/>
            </c:dLbl>
            <c:showVal val="1"/>
          </c:dLbls>
          <c:cat>
            <c:strRef>
              <c:f>Hoja1!$A$11:$A$13</c:f>
              <c:strCache>
                <c:ptCount val="3"/>
                <c:pt idx="0">
                  <c:v>Firme</c:v>
                </c:pt>
                <c:pt idx="1">
                  <c:v>Suave</c:v>
                </c:pt>
                <c:pt idx="2">
                  <c:v>Otro</c:v>
                </c:pt>
              </c:strCache>
            </c:strRef>
          </c:cat>
          <c:val>
            <c:numRef>
              <c:f>Hoja1!$B$11:$B$13</c:f>
              <c:numCache>
                <c:formatCode>General</c:formatCode>
                <c:ptCount val="3"/>
                <c:pt idx="0">
                  <c:v>19</c:v>
                </c:pt>
                <c:pt idx="1">
                  <c:v>22</c:v>
                </c:pt>
                <c:pt idx="2">
                  <c:v>2</c:v>
                </c:pt>
              </c:numCache>
            </c:numRef>
          </c:val>
        </c:ser>
        <c:ser>
          <c:idx val="1"/>
          <c:order val="1"/>
          <c:tx>
            <c:strRef>
              <c:f>Hoja1!$C$10</c:f>
              <c:strCache>
                <c:ptCount val="1"/>
                <c:pt idx="0">
                  <c:v>Mujer</c:v>
                </c:pt>
              </c:strCache>
            </c:strRef>
          </c:tx>
          <c:dLbls>
            <c:dLbl>
              <c:idx val="0"/>
              <c:layout>
                <c:manualLayout>
                  <c:x val="2.9526210170818825E-2"/>
                  <c:y val="-3.5185185185185201E-2"/>
                </c:manualLayout>
              </c:layout>
              <c:showVal val="1"/>
            </c:dLbl>
            <c:dLbl>
              <c:idx val="1"/>
              <c:layout>
                <c:manualLayout>
                  <c:x val="1.5540110616220531E-2"/>
                  <c:y val="-2.0370370370370414E-2"/>
                </c:manualLayout>
              </c:layout>
              <c:showVal val="1"/>
            </c:dLbl>
            <c:dLbl>
              <c:idx val="2"/>
              <c:layout>
                <c:manualLayout>
                  <c:x val="2.1756154862708627E-2"/>
                  <c:y val="-2.9629629629629659E-2"/>
                </c:manualLayout>
              </c:layout>
              <c:showVal val="1"/>
            </c:dLbl>
            <c:showVal val="1"/>
          </c:dLbls>
          <c:cat>
            <c:strRef>
              <c:f>Hoja1!$A$11:$A$13</c:f>
              <c:strCache>
                <c:ptCount val="3"/>
                <c:pt idx="0">
                  <c:v>Firme</c:v>
                </c:pt>
                <c:pt idx="1">
                  <c:v>Suave</c:v>
                </c:pt>
                <c:pt idx="2">
                  <c:v>Otro</c:v>
                </c:pt>
              </c:strCache>
            </c:strRef>
          </c:cat>
          <c:val>
            <c:numRef>
              <c:f>Hoja1!$C$11:$C$13</c:f>
              <c:numCache>
                <c:formatCode>General</c:formatCode>
                <c:ptCount val="3"/>
                <c:pt idx="0">
                  <c:v>15</c:v>
                </c:pt>
                <c:pt idx="1">
                  <c:v>42</c:v>
                </c:pt>
                <c:pt idx="2">
                  <c:v>0</c:v>
                </c:pt>
              </c:numCache>
            </c:numRef>
          </c:val>
        </c:ser>
        <c:shape val="box"/>
        <c:axId val="61540224"/>
        <c:axId val="61541760"/>
        <c:axId val="0"/>
      </c:bar3DChart>
      <c:catAx>
        <c:axId val="61540224"/>
        <c:scaling>
          <c:orientation val="minMax"/>
        </c:scaling>
        <c:axPos val="b"/>
        <c:majorTickMark val="none"/>
        <c:tickLblPos val="nextTo"/>
        <c:crossAx val="61541760"/>
        <c:crosses val="autoZero"/>
        <c:auto val="1"/>
        <c:lblAlgn val="ctr"/>
        <c:lblOffset val="100"/>
      </c:catAx>
      <c:valAx>
        <c:axId val="61541760"/>
        <c:scaling>
          <c:orientation val="minMax"/>
        </c:scaling>
        <c:axPos val="l"/>
        <c:majorGridlines/>
        <c:numFmt formatCode="General" sourceLinked="1"/>
        <c:majorTickMark val="none"/>
        <c:tickLblPos val="nextTo"/>
        <c:crossAx val="61540224"/>
        <c:crosses val="autoZero"/>
        <c:crossBetween val="between"/>
      </c:valAx>
    </c:plotArea>
    <c:legend>
      <c:legendPos val="r"/>
      <c:layout>
        <c:manualLayout>
          <c:xMode val="edge"/>
          <c:yMode val="edge"/>
          <c:x val="0.67592188341246251"/>
          <c:y val="0.36268693496646315"/>
          <c:w val="0.17670255957983291"/>
          <c:h val="0.18695946340041097"/>
        </c:manualLayout>
      </c:layout>
    </c:legend>
    <c:plotVisOnly val="1"/>
  </c:chart>
  <c:txPr>
    <a:bodyPr/>
    <a:lstStyle/>
    <a:p>
      <a:pPr>
        <a:defRPr sz="1600"/>
      </a:pPr>
      <a:endParaRPr lang="es-MX"/>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¿Que es lo que le gusta en una mermelada?</a:t>
            </a:r>
          </a:p>
          <a:p>
            <a:pPr>
              <a:defRPr/>
            </a:pPr>
            <a:r>
              <a:rPr lang="es-MX"/>
              <a:t>Sabor:</a:t>
            </a:r>
          </a:p>
        </c:rich>
      </c:tx>
      <c:layout/>
    </c:title>
    <c:view3D>
      <c:rAngAx val="1"/>
    </c:view3D>
    <c:plotArea>
      <c:layout/>
      <c:bar3DChart>
        <c:barDir val="col"/>
        <c:grouping val="clustered"/>
        <c:ser>
          <c:idx val="0"/>
          <c:order val="0"/>
          <c:tx>
            <c:strRef>
              <c:f>Hoja1!$B$15</c:f>
              <c:strCache>
                <c:ptCount val="1"/>
                <c:pt idx="0">
                  <c:v>Hombre</c:v>
                </c:pt>
              </c:strCache>
            </c:strRef>
          </c:tx>
          <c:dLbls>
            <c:showVal val="1"/>
          </c:dLbls>
          <c:cat>
            <c:strRef>
              <c:f>Hoja1!$A$16:$A$19</c:f>
              <c:strCache>
                <c:ptCount val="4"/>
                <c:pt idx="0">
                  <c:v>Dulce</c:v>
                </c:pt>
                <c:pt idx="1">
                  <c:v>No muy dulce</c:v>
                </c:pt>
                <c:pt idx="2">
                  <c:v>Sin azucar</c:v>
                </c:pt>
                <c:pt idx="3">
                  <c:v>Acida</c:v>
                </c:pt>
              </c:strCache>
            </c:strRef>
          </c:cat>
          <c:val>
            <c:numRef>
              <c:f>Hoja1!$B$16:$B$19</c:f>
              <c:numCache>
                <c:formatCode>General</c:formatCode>
                <c:ptCount val="4"/>
                <c:pt idx="0">
                  <c:v>26</c:v>
                </c:pt>
                <c:pt idx="1">
                  <c:v>13</c:v>
                </c:pt>
                <c:pt idx="2">
                  <c:v>3</c:v>
                </c:pt>
                <c:pt idx="3">
                  <c:v>1</c:v>
                </c:pt>
              </c:numCache>
            </c:numRef>
          </c:val>
        </c:ser>
        <c:ser>
          <c:idx val="1"/>
          <c:order val="1"/>
          <c:tx>
            <c:strRef>
              <c:f>Hoja1!$C$15</c:f>
              <c:strCache>
                <c:ptCount val="1"/>
                <c:pt idx="0">
                  <c:v>Mujer</c:v>
                </c:pt>
              </c:strCache>
            </c:strRef>
          </c:tx>
          <c:dLbls>
            <c:showVal val="1"/>
          </c:dLbls>
          <c:cat>
            <c:strRef>
              <c:f>Hoja1!$A$16:$A$19</c:f>
              <c:strCache>
                <c:ptCount val="4"/>
                <c:pt idx="0">
                  <c:v>Dulce</c:v>
                </c:pt>
                <c:pt idx="1">
                  <c:v>No muy dulce</c:v>
                </c:pt>
                <c:pt idx="2">
                  <c:v>Sin azucar</c:v>
                </c:pt>
                <c:pt idx="3">
                  <c:v>Acida</c:v>
                </c:pt>
              </c:strCache>
            </c:strRef>
          </c:cat>
          <c:val>
            <c:numRef>
              <c:f>Hoja1!$C$16:$C$19</c:f>
              <c:numCache>
                <c:formatCode>General</c:formatCode>
                <c:ptCount val="4"/>
                <c:pt idx="0">
                  <c:v>31</c:v>
                </c:pt>
                <c:pt idx="1">
                  <c:v>24</c:v>
                </c:pt>
                <c:pt idx="2">
                  <c:v>2</c:v>
                </c:pt>
                <c:pt idx="3">
                  <c:v>0</c:v>
                </c:pt>
              </c:numCache>
            </c:numRef>
          </c:val>
        </c:ser>
        <c:shape val="box"/>
        <c:axId val="61593088"/>
        <c:axId val="61594624"/>
        <c:axId val="0"/>
      </c:bar3DChart>
      <c:catAx>
        <c:axId val="61593088"/>
        <c:scaling>
          <c:orientation val="minMax"/>
        </c:scaling>
        <c:axPos val="b"/>
        <c:majorTickMark val="none"/>
        <c:tickLblPos val="nextTo"/>
        <c:crossAx val="61594624"/>
        <c:crosses val="autoZero"/>
        <c:auto val="1"/>
        <c:lblAlgn val="ctr"/>
        <c:lblOffset val="100"/>
      </c:catAx>
      <c:valAx>
        <c:axId val="61594624"/>
        <c:scaling>
          <c:orientation val="minMax"/>
        </c:scaling>
        <c:axPos val="l"/>
        <c:majorGridlines/>
        <c:numFmt formatCode="General" sourceLinked="1"/>
        <c:majorTickMark val="none"/>
        <c:tickLblPos val="nextTo"/>
        <c:crossAx val="61593088"/>
        <c:crosses val="autoZero"/>
        <c:crossBetween val="between"/>
      </c:valAx>
    </c:plotArea>
    <c:legend>
      <c:legendPos val="r"/>
      <c:layout/>
    </c:legend>
    <c:plotVisOnly val="1"/>
  </c:chart>
  <c:txPr>
    <a:bodyPr/>
    <a:lstStyle/>
    <a:p>
      <a:pPr>
        <a:defRPr sz="2000"/>
      </a:pPr>
      <a:endParaRPr lang="es-MX"/>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¿De qué le gustaría que fuera una mermelada?</a:t>
            </a:r>
          </a:p>
        </c:rich>
      </c:tx>
      <c:layout/>
    </c:title>
    <c:view3D>
      <c:rAngAx val="1"/>
    </c:view3D>
    <c:plotArea>
      <c:layout/>
      <c:bar3DChart>
        <c:barDir val="col"/>
        <c:grouping val="clustered"/>
        <c:ser>
          <c:idx val="0"/>
          <c:order val="0"/>
          <c:tx>
            <c:strRef>
              <c:f>Hoja1!$B$20</c:f>
              <c:strCache>
                <c:ptCount val="1"/>
                <c:pt idx="0">
                  <c:v>Hombre</c:v>
                </c:pt>
              </c:strCache>
            </c:strRef>
          </c:tx>
          <c:dLbls>
            <c:dLbl>
              <c:idx val="0"/>
              <c:layout>
                <c:manualLayout>
                  <c:x val="1.3986101265980776E-2"/>
                  <c:y val="-4.0740740740740772E-2"/>
                </c:manualLayout>
              </c:layout>
              <c:showVal val="1"/>
            </c:dLbl>
            <c:dLbl>
              <c:idx val="1"/>
              <c:layout>
                <c:manualLayout>
                  <c:x val="6.2160450071025728E-3"/>
                  <c:y val="-2.592592592592596E-2"/>
                </c:manualLayout>
              </c:layout>
              <c:showVal val="1"/>
            </c:dLbl>
            <c:showVal val="1"/>
          </c:dLbls>
          <c:cat>
            <c:strRef>
              <c:f>Hoja1!$A$21:$A$22</c:f>
              <c:strCache>
                <c:ptCount val="2"/>
                <c:pt idx="0">
                  <c:v>Floral</c:v>
                </c:pt>
                <c:pt idx="1">
                  <c:v>Frutal</c:v>
                </c:pt>
              </c:strCache>
            </c:strRef>
          </c:cat>
          <c:val>
            <c:numRef>
              <c:f>Hoja1!$B$21:$B$22</c:f>
              <c:numCache>
                <c:formatCode>General</c:formatCode>
                <c:ptCount val="2"/>
                <c:pt idx="0">
                  <c:v>1</c:v>
                </c:pt>
                <c:pt idx="1">
                  <c:v>42</c:v>
                </c:pt>
              </c:numCache>
            </c:numRef>
          </c:val>
        </c:ser>
        <c:ser>
          <c:idx val="1"/>
          <c:order val="1"/>
          <c:tx>
            <c:strRef>
              <c:f>Hoja1!$C$20</c:f>
              <c:strCache>
                <c:ptCount val="1"/>
                <c:pt idx="0">
                  <c:v>Mujer</c:v>
                </c:pt>
              </c:strCache>
            </c:strRef>
          </c:tx>
          <c:dLbls>
            <c:dLbl>
              <c:idx val="0"/>
              <c:layout>
                <c:manualLayout>
                  <c:x val="2.0202146273083369E-2"/>
                  <c:y val="-3.1481481481481485E-2"/>
                </c:manualLayout>
              </c:layout>
              <c:showVal val="1"/>
            </c:dLbl>
            <c:dLbl>
              <c:idx val="1"/>
              <c:layout>
                <c:manualLayout>
                  <c:x val="3.1080225035512832E-2"/>
                  <c:y val="-2.2222222222222251E-2"/>
                </c:manualLayout>
              </c:layout>
              <c:showVal val="1"/>
            </c:dLbl>
            <c:showVal val="1"/>
          </c:dLbls>
          <c:cat>
            <c:strRef>
              <c:f>Hoja1!$A$21:$A$22</c:f>
              <c:strCache>
                <c:ptCount val="2"/>
                <c:pt idx="0">
                  <c:v>Floral</c:v>
                </c:pt>
                <c:pt idx="1">
                  <c:v>Frutal</c:v>
                </c:pt>
              </c:strCache>
            </c:strRef>
          </c:cat>
          <c:val>
            <c:numRef>
              <c:f>Hoja1!$C$21:$C$22</c:f>
              <c:numCache>
                <c:formatCode>General</c:formatCode>
                <c:ptCount val="2"/>
                <c:pt idx="0">
                  <c:v>9</c:v>
                </c:pt>
                <c:pt idx="1">
                  <c:v>48</c:v>
                </c:pt>
              </c:numCache>
            </c:numRef>
          </c:val>
        </c:ser>
        <c:shape val="box"/>
        <c:axId val="62297216"/>
        <c:axId val="62298752"/>
        <c:axId val="0"/>
      </c:bar3DChart>
      <c:catAx>
        <c:axId val="62297216"/>
        <c:scaling>
          <c:orientation val="minMax"/>
        </c:scaling>
        <c:axPos val="b"/>
        <c:majorTickMark val="none"/>
        <c:tickLblPos val="nextTo"/>
        <c:crossAx val="62298752"/>
        <c:crosses val="autoZero"/>
        <c:auto val="1"/>
        <c:lblAlgn val="ctr"/>
        <c:lblOffset val="100"/>
      </c:catAx>
      <c:valAx>
        <c:axId val="62298752"/>
        <c:scaling>
          <c:orientation val="minMax"/>
        </c:scaling>
        <c:axPos val="l"/>
        <c:majorGridlines/>
        <c:numFmt formatCode="General" sourceLinked="1"/>
        <c:majorTickMark val="none"/>
        <c:tickLblPos val="nextTo"/>
        <c:crossAx val="62297216"/>
        <c:crosses val="autoZero"/>
        <c:crossBetween val="between"/>
      </c:valAx>
    </c:plotArea>
    <c:legend>
      <c:legendPos val="r"/>
      <c:layout/>
    </c:legend>
    <c:plotVisOnly val="1"/>
  </c:chart>
  <c:txPr>
    <a:bodyPr/>
    <a:lstStyle/>
    <a:p>
      <a:pPr>
        <a:defRPr sz="2400"/>
      </a:pPr>
      <a:endParaRPr lang="es-MX"/>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¿Que sabor de mermelada prefiere? </a:t>
            </a:r>
          </a:p>
        </c:rich>
      </c:tx>
      <c:layout/>
    </c:title>
    <c:view3D>
      <c:rAngAx val="1"/>
    </c:view3D>
    <c:plotArea>
      <c:layout/>
      <c:bar3DChart>
        <c:barDir val="col"/>
        <c:grouping val="clustered"/>
        <c:ser>
          <c:idx val="0"/>
          <c:order val="0"/>
          <c:tx>
            <c:strRef>
              <c:f>Hoja1!$B$24</c:f>
              <c:strCache>
                <c:ptCount val="1"/>
                <c:pt idx="0">
                  <c:v>Hombre</c:v>
                </c:pt>
              </c:strCache>
            </c:strRef>
          </c:tx>
          <c:dLbls>
            <c:showVal val="1"/>
          </c:dLbls>
          <c:cat>
            <c:strRef>
              <c:f>Hoja1!$A$25:$A$36</c:f>
              <c:strCache>
                <c:ptCount val="12"/>
                <c:pt idx="0">
                  <c:v>Fresa</c:v>
                </c:pt>
                <c:pt idx="1">
                  <c:v>Piña</c:v>
                </c:pt>
                <c:pt idx="2">
                  <c:v>Zarzamora</c:v>
                </c:pt>
                <c:pt idx="3">
                  <c:v>Durazno</c:v>
                </c:pt>
                <c:pt idx="4">
                  <c:v>Chabacano</c:v>
                </c:pt>
                <c:pt idx="5">
                  <c:v>Cereza</c:v>
                </c:pt>
                <c:pt idx="6">
                  <c:v>Kiwi</c:v>
                </c:pt>
                <c:pt idx="7">
                  <c:v>Guanábana</c:v>
                </c:pt>
                <c:pt idx="8">
                  <c:v>Manzana</c:v>
                </c:pt>
                <c:pt idx="9">
                  <c:v>Naranja</c:v>
                </c:pt>
                <c:pt idx="10">
                  <c:v>Mixtas</c:v>
                </c:pt>
                <c:pt idx="11">
                  <c:v>Mango</c:v>
                </c:pt>
              </c:strCache>
            </c:strRef>
          </c:cat>
          <c:val>
            <c:numRef>
              <c:f>Hoja1!$B$25:$B$36</c:f>
              <c:numCache>
                <c:formatCode>General</c:formatCode>
                <c:ptCount val="12"/>
                <c:pt idx="0">
                  <c:v>19</c:v>
                </c:pt>
                <c:pt idx="1">
                  <c:v>4</c:v>
                </c:pt>
                <c:pt idx="2">
                  <c:v>7</c:v>
                </c:pt>
                <c:pt idx="3">
                  <c:v>4</c:v>
                </c:pt>
                <c:pt idx="4">
                  <c:v>1</c:v>
                </c:pt>
                <c:pt idx="5">
                  <c:v>5</c:v>
                </c:pt>
                <c:pt idx="6">
                  <c:v>4</c:v>
                </c:pt>
                <c:pt idx="7">
                  <c:v>0</c:v>
                </c:pt>
                <c:pt idx="8">
                  <c:v>3</c:v>
                </c:pt>
                <c:pt idx="9">
                  <c:v>2</c:v>
                </c:pt>
                <c:pt idx="10">
                  <c:v>2</c:v>
                </c:pt>
                <c:pt idx="11">
                  <c:v>1</c:v>
                </c:pt>
              </c:numCache>
            </c:numRef>
          </c:val>
        </c:ser>
        <c:ser>
          <c:idx val="1"/>
          <c:order val="1"/>
          <c:tx>
            <c:strRef>
              <c:f>Hoja1!$C$24</c:f>
              <c:strCache>
                <c:ptCount val="1"/>
                <c:pt idx="0">
                  <c:v>Mujer</c:v>
                </c:pt>
              </c:strCache>
            </c:strRef>
          </c:tx>
          <c:dLbls>
            <c:showVal val="1"/>
          </c:dLbls>
          <c:cat>
            <c:strRef>
              <c:f>Hoja1!$A$25:$A$36</c:f>
              <c:strCache>
                <c:ptCount val="12"/>
                <c:pt idx="0">
                  <c:v>Fresa</c:v>
                </c:pt>
                <c:pt idx="1">
                  <c:v>Piña</c:v>
                </c:pt>
                <c:pt idx="2">
                  <c:v>Zarzamora</c:v>
                </c:pt>
                <c:pt idx="3">
                  <c:v>Durazno</c:v>
                </c:pt>
                <c:pt idx="4">
                  <c:v>Chabacano</c:v>
                </c:pt>
                <c:pt idx="5">
                  <c:v>Cereza</c:v>
                </c:pt>
                <c:pt idx="6">
                  <c:v>Kiwi</c:v>
                </c:pt>
                <c:pt idx="7">
                  <c:v>Guanábana</c:v>
                </c:pt>
                <c:pt idx="8">
                  <c:v>Manzana</c:v>
                </c:pt>
                <c:pt idx="9">
                  <c:v>Naranja</c:v>
                </c:pt>
                <c:pt idx="10">
                  <c:v>Mixtas</c:v>
                </c:pt>
                <c:pt idx="11">
                  <c:v>Mango</c:v>
                </c:pt>
              </c:strCache>
            </c:strRef>
          </c:cat>
          <c:val>
            <c:numRef>
              <c:f>Hoja1!$C$25:$C$36</c:f>
              <c:numCache>
                <c:formatCode>General</c:formatCode>
                <c:ptCount val="12"/>
                <c:pt idx="0">
                  <c:v>42</c:v>
                </c:pt>
                <c:pt idx="1">
                  <c:v>2</c:v>
                </c:pt>
                <c:pt idx="2">
                  <c:v>7</c:v>
                </c:pt>
                <c:pt idx="3">
                  <c:v>3</c:v>
                </c:pt>
                <c:pt idx="4">
                  <c:v>2</c:v>
                </c:pt>
                <c:pt idx="5">
                  <c:v>3</c:v>
                </c:pt>
                <c:pt idx="6">
                  <c:v>6</c:v>
                </c:pt>
                <c:pt idx="7">
                  <c:v>0</c:v>
                </c:pt>
                <c:pt idx="8">
                  <c:v>1</c:v>
                </c:pt>
                <c:pt idx="9">
                  <c:v>1</c:v>
                </c:pt>
                <c:pt idx="10">
                  <c:v>5</c:v>
                </c:pt>
                <c:pt idx="11">
                  <c:v>0</c:v>
                </c:pt>
              </c:numCache>
            </c:numRef>
          </c:val>
        </c:ser>
        <c:shape val="box"/>
        <c:axId val="62358272"/>
        <c:axId val="62359808"/>
        <c:axId val="0"/>
      </c:bar3DChart>
      <c:catAx>
        <c:axId val="62358272"/>
        <c:scaling>
          <c:orientation val="minMax"/>
        </c:scaling>
        <c:axPos val="b"/>
        <c:majorTickMark val="none"/>
        <c:tickLblPos val="nextTo"/>
        <c:crossAx val="62359808"/>
        <c:crosses val="autoZero"/>
        <c:auto val="1"/>
        <c:lblAlgn val="ctr"/>
        <c:lblOffset val="100"/>
      </c:catAx>
      <c:valAx>
        <c:axId val="62359808"/>
        <c:scaling>
          <c:orientation val="minMax"/>
        </c:scaling>
        <c:axPos val="l"/>
        <c:majorGridlines/>
        <c:numFmt formatCode="General" sourceLinked="1"/>
        <c:majorTickMark val="none"/>
        <c:tickLblPos val="nextTo"/>
        <c:crossAx val="62358272"/>
        <c:crosses val="autoZero"/>
        <c:crossBetween val="between"/>
      </c:valAx>
    </c:plotArea>
    <c:legend>
      <c:legendPos val="r"/>
      <c:layout>
        <c:manualLayout>
          <c:xMode val="edge"/>
          <c:yMode val="edge"/>
          <c:x val="0.44192318268249281"/>
          <c:y val="0.29198245199705219"/>
          <c:w val="0.29625887579067911"/>
          <c:h val="0.18160966428351602"/>
        </c:manualLayout>
      </c:layout>
    </c:legend>
    <c:plotVisOnly val="1"/>
  </c:chart>
  <c:txPr>
    <a:bodyPr/>
    <a:lstStyle/>
    <a:p>
      <a:pPr>
        <a:defRPr sz="2000"/>
      </a:pPr>
      <a:endParaRPr lang="es-MX"/>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a:t>¿Compraría mermelada de flores?</a:t>
            </a:r>
          </a:p>
        </c:rich>
      </c:tx>
      <c:layout/>
    </c:title>
    <c:view3D>
      <c:rAngAx val="1"/>
    </c:view3D>
    <c:plotArea>
      <c:layout/>
      <c:bar3DChart>
        <c:barDir val="col"/>
        <c:grouping val="clustered"/>
        <c:ser>
          <c:idx val="0"/>
          <c:order val="0"/>
          <c:tx>
            <c:strRef>
              <c:f>Hoja1!$B$1</c:f>
              <c:strCache>
                <c:ptCount val="1"/>
                <c:pt idx="0">
                  <c:v>hombre</c:v>
                </c:pt>
              </c:strCache>
            </c:strRef>
          </c:tx>
          <c:dLbls>
            <c:dLbl>
              <c:idx val="0"/>
              <c:layout>
                <c:manualLayout>
                  <c:x val="4.1151763328756419E-3"/>
                  <c:y val="-3.5774412750338734E-2"/>
                </c:manualLayout>
              </c:layout>
              <c:showVal val="1"/>
            </c:dLbl>
            <c:dLbl>
              <c:idx val="1"/>
              <c:layout>
                <c:manualLayout>
                  <c:x val="1.8518293497940458E-2"/>
                  <c:y val="-5.6642820188036333E-2"/>
                </c:manualLayout>
              </c:layout>
              <c:showVal val="1"/>
            </c:dLbl>
            <c:showVal val="1"/>
          </c:dLbls>
          <c:cat>
            <c:strRef>
              <c:f>Hoja1!$A$2:$A$3</c:f>
              <c:strCache>
                <c:ptCount val="2"/>
                <c:pt idx="0">
                  <c:v>si </c:v>
                </c:pt>
                <c:pt idx="1">
                  <c:v>no</c:v>
                </c:pt>
              </c:strCache>
            </c:strRef>
          </c:cat>
          <c:val>
            <c:numRef>
              <c:f>Hoja1!$B$2:$B$3</c:f>
              <c:numCache>
                <c:formatCode>General</c:formatCode>
                <c:ptCount val="2"/>
                <c:pt idx="0">
                  <c:v>19</c:v>
                </c:pt>
                <c:pt idx="1">
                  <c:v>25</c:v>
                </c:pt>
              </c:numCache>
            </c:numRef>
          </c:val>
        </c:ser>
        <c:ser>
          <c:idx val="1"/>
          <c:order val="1"/>
          <c:tx>
            <c:strRef>
              <c:f>Hoja1!$C$1</c:f>
              <c:strCache>
                <c:ptCount val="1"/>
                <c:pt idx="0">
                  <c:v>mujer</c:v>
                </c:pt>
              </c:strCache>
            </c:strRef>
          </c:tx>
          <c:dLbls>
            <c:dLbl>
              <c:idx val="0"/>
              <c:layout>
                <c:manualLayout>
                  <c:x val="2.0575881664378251E-2"/>
                  <c:y val="-4.4718015937923579E-2"/>
                </c:manualLayout>
              </c:layout>
              <c:showVal val="1"/>
            </c:dLbl>
            <c:dLbl>
              <c:idx val="1"/>
              <c:layout>
                <c:manualLayout>
                  <c:x val="1.8518293497940385E-2"/>
                  <c:y val="-2.3849608500225869E-2"/>
                </c:manualLayout>
              </c:layout>
              <c:showVal val="1"/>
            </c:dLbl>
            <c:showVal val="1"/>
          </c:dLbls>
          <c:cat>
            <c:strRef>
              <c:f>Hoja1!$A$2:$A$3</c:f>
              <c:strCache>
                <c:ptCount val="2"/>
                <c:pt idx="0">
                  <c:v>si </c:v>
                </c:pt>
                <c:pt idx="1">
                  <c:v>no</c:v>
                </c:pt>
              </c:strCache>
            </c:strRef>
          </c:cat>
          <c:val>
            <c:numRef>
              <c:f>Hoja1!$C$2:$C$3</c:f>
              <c:numCache>
                <c:formatCode>General</c:formatCode>
                <c:ptCount val="2"/>
                <c:pt idx="0">
                  <c:v>33</c:v>
                </c:pt>
                <c:pt idx="1">
                  <c:v>24</c:v>
                </c:pt>
              </c:numCache>
            </c:numRef>
          </c:val>
        </c:ser>
        <c:shape val="box"/>
        <c:axId val="63787392"/>
        <c:axId val="63788928"/>
        <c:axId val="0"/>
      </c:bar3DChart>
      <c:catAx>
        <c:axId val="63787392"/>
        <c:scaling>
          <c:orientation val="minMax"/>
        </c:scaling>
        <c:axPos val="b"/>
        <c:majorTickMark val="none"/>
        <c:tickLblPos val="nextTo"/>
        <c:crossAx val="63788928"/>
        <c:crosses val="autoZero"/>
        <c:auto val="1"/>
        <c:lblAlgn val="ctr"/>
        <c:lblOffset val="100"/>
      </c:catAx>
      <c:valAx>
        <c:axId val="63788928"/>
        <c:scaling>
          <c:orientation val="minMax"/>
        </c:scaling>
        <c:axPos val="l"/>
        <c:majorGridlines/>
        <c:numFmt formatCode="General" sourceLinked="1"/>
        <c:majorTickMark val="none"/>
        <c:tickLblPos val="nextTo"/>
        <c:crossAx val="63787392"/>
        <c:crosses val="autoZero"/>
        <c:crossBetween val="between"/>
      </c:valAx>
    </c:plotArea>
    <c:legend>
      <c:legendPos val="r"/>
      <c:layout/>
    </c:legend>
    <c:plotVisOnly val="1"/>
  </c:chart>
  <c:txPr>
    <a:bodyPr/>
    <a:lstStyle/>
    <a:p>
      <a:pPr>
        <a:defRPr sz="2800"/>
      </a:pPr>
      <a:endParaRPr lang="es-MX"/>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sz="2400"/>
            </a:pPr>
            <a:r>
              <a:rPr lang="es-MX" sz="2400"/>
              <a:t>¿Qué marca de mermelada consumes?</a:t>
            </a:r>
          </a:p>
        </c:rich>
      </c:tx>
      <c:layout/>
    </c:title>
    <c:view3D>
      <c:rAngAx val="1"/>
    </c:view3D>
    <c:plotArea>
      <c:layout/>
      <c:bar3DChart>
        <c:barDir val="col"/>
        <c:grouping val="clustered"/>
        <c:ser>
          <c:idx val="0"/>
          <c:order val="0"/>
          <c:tx>
            <c:strRef>
              <c:f>Hoja1!$B$41</c:f>
              <c:strCache>
                <c:ptCount val="1"/>
                <c:pt idx="0">
                  <c:v>Hombre</c:v>
                </c:pt>
              </c:strCache>
            </c:strRef>
          </c:tx>
          <c:dLbls>
            <c:showVal val="1"/>
          </c:dLbls>
          <c:cat>
            <c:strRef>
              <c:f>Hoja1!$A$42:$A$50</c:f>
              <c:strCache>
                <c:ptCount val="9"/>
                <c:pt idx="0">
                  <c:v>McCormick</c:v>
                </c:pt>
                <c:pt idx="1">
                  <c:v>La costeña</c:v>
                </c:pt>
                <c:pt idx="2">
                  <c:v>San rafael</c:v>
                </c:pt>
                <c:pt idx="3">
                  <c:v>Smuckers</c:v>
                </c:pt>
                <c:pt idx="4">
                  <c:v>Clemente jacks</c:v>
                </c:pt>
                <c:pt idx="5">
                  <c:v>toks</c:v>
                </c:pt>
                <c:pt idx="6">
                  <c:v>Herdez</c:v>
                </c:pt>
                <c:pt idx="7">
                  <c:v>Otros </c:v>
                </c:pt>
                <c:pt idx="8">
                  <c:v>Ninguna</c:v>
                </c:pt>
              </c:strCache>
            </c:strRef>
          </c:cat>
          <c:val>
            <c:numRef>
              <c:f>Hoja1!$B$42:$B$50</c:f>
              <c:numCache>
                <c:formatCode>General</c:formatCode>
                <c:ptCount val="9"/>
                <c:pt idx="0">
                  <c:v>17</c:v>
                </c:pt>
                <c:pt idx="1">
                  <c:v>13</c:v>
                </c:pt>
                <c:pt idx="2">
                  <c:v>0</c:v>
                </c:pt>
                <c:pt idx="3">
                  <c:v>2</c:v>
                </c:pt>
                <c:pt idx="4">
                  <c:v>2</c:v>
                </c:pt>
                <c:pt idx="5">
                  <c:v>1</c:v>
                </c:pt>
                <c:pt idx="6">
                  <c:v>7</c:v>
                </c:pt>
                <c:pt idx="7">
                  <c:v>5</c:v>
                </c:pt>
                <c:pt idx="8">
                  <c:v>2</c:v>
                </c:pt>
              </c:numCache>
            </c:numRef>
          </c:val>
        </c:ser>
        <c:ser>
          <c:idx val="1"/>
          <c:order val="1"/>
          <c:tx>
            <c:strRef>
              <c:f>Hoja1!$C$41</c:f>
              <c:strCache>
                <c:ptCount val="1"/>
                <c:pt idx="0">
                  <c:v>Mujer</c:v>
                </c:pt>
              </c:strCache>
            </c:strRef>
          </c:tx>
          <c:dLbls>
            <c:showVal val="1"/>
          </c:dLbls>
          <c:cat>
            <c:strRef>
              <c:f>Hoja1!$A$42:$A$50</c:f>
              <c:strCache>
                <c:ptCount val="9"/>
                <c:pt idx="0">
                  <c:v>McCormick</c:v>
                </c:pt>
                <c:pt idx="1">
                  <c:v>La costeña</c:v>
                </c:pt>
                <c:pt idx="2">
                  <c:v>San rafael</c:v>
                </c:pt>
                <c:pt idx="3">
                  <c:v>Smuckers</c:v>
                </c:pt>
                <c:pt idx="4">
                  <c:v>Clemente jacks</c:v>
                </c:pt>
                <c:pt idx="5">
                  <c:v>toks</c:v>
                </c:pt>
                <c:pt idx="6">
                  <c:v>Herdez</c:v>
                </c:pt>
                <c:pt idx="7">
                  <c:v>Otros </c:v>
                </c:pt>
                <c:pt idx="8">
                  <c:v>Ninguna</c:v>
                </c:pt>
              </c:strCache>
            </c:strRef>
          </c:cat>
          <c:val>
            <c:numRef>
              <c:f>Hoja1!$C$42:$C$50</c:f>
              <c:numCache>
                <c:formatCode>General</c:formatCode>
                <c:ptCount val="9"/>
                <c:pt idx="0">
                  <c:v>33</c:v>
                </c:pt>
                <c:pt idx="1">
                  <c:v>12</c:v>
                </c:pt>
                <c:pt idx="2">
                  <c:v>3</c:v>
                </c:pt>
                <c:pt idx="3">
                  <c:v>3</c:v>
                </c:pt>
                <c:pt idx="4">
                  <c:v>0</c:v>
                </c:pt>
                <c:pt idx="5">
                  <c:v>0</c:v>
                </c:pt>
                <c:pt idx="6">
                  <c:v>0</c:v>
                </c:pt>
                <c:pt idx="7">
                  <c:v>5</c:v>
                </c:pt>
                <c:pt idx="8">
                  <c:v>1</c:v>
                </c:pt>
              </c:numCache>
            </c:numRef>
          </c:val>
        </c:ser>
        <c:shape val="box"/>
        <c:axId val="63721472"/>
        <c:axId val="63723008"/>
        <c:axId val="0"/>
      </c:bar3DChart>
      <c:catAx>
        <c:axId val="63721472"/>
        <c:scaling>
          <c:orientation val="minMax"/>
        </c:scaling>
        <c:axPos val="b"/>
        <c:majorTickMark val="none"/>
        <c:tickLblPos val="nextTo"/>
        <c:crossAx val="63723008"/>
        <c:crosses val="autoZero"/>
        <c:auto val="1"/>
        <c:lblAlgn val="ctr"/>
        <c:lblOffset val="100"/>
      </c:catAx>
      <c:valAx>
        <c:axId val="63723008"/>
        <c:scaling>
          <c:orientation val="minMax"/>
        </c:scaling>
        <c:axPos val="l"/>
        <c:majorGridlines/>
        <c:numFmt formatCode="General" sourceLinked="1"/>
        <c:majorTickMark val="none"/>
        <c:tickLblPos val="nextTo"/>
        <c:crossAx val="63721472"/>
        <c:crosses val="autoZero"/>
        <c:crossBetween val="between"/>
      </c:valAx>
    </c:plotArea>
    <c:legend>
      <c:legendPos val="r"/>
      <c:layout>
        <c:manualLayout>
          <c:xMode val="edge"/>
          <c:yMode val="edge"/>
          <c:x val="0.58066838470177795"/>
          <c:y val="0.34344152814231554"/>
          <c:w val="0.16872757144710104"/>
          <c:h val="0.10362613006707511"/>
        </c:manualLayout>
      </c:layout>
    </c:legend>
    <c:plotVisOnly val="1"/>
  </c:chart>
  <c:txPr>
    <a:bodyPr/>
    <a:lstStyle/>
    <a:p>
      <a:pPr>
        <a:defRPr sz="1600"/>
      </a:pPr>
      <a:endParaRPr lang="es-MX"/>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D8040-702C-432E-B850-C1FB59EA6095}" type="doc">
      <dgm:prSet loTypeId="urn:microsoft.com/office/officeart/2005/8/layout/target3" loCatId="relationship" qsTypeId="urn:microsoft.com/office/officeart/2005/8/quickstyle/simple5" qsCatId="simple" csTypeId="urn:microsoft.com/office/officeart/2005/8/colors/accent4_2" csCatId="accent4" phldr="1"/>
      <dgm:spPr/>
      <dgm:t>
        <a:bodyPr/>
        <a:lstStyle/>
        <a:p>
          <a:endParaRPr lang="es-MX"/>
        </a:p>
      </dgm:t>
    </dgm:pt>
    <dgm:pt modelId="{5F7AC178-8BA2-4D77-A47B-C7432C4FCED8}">
      <dgm:prSet/>
      <dgm:spPr/>
      <dgm:t>
        <a:bodyPr/>
        <a:lstStyle/>
        <a:p>
          <a:pPr rtl="0"/>
          <a:r>
            <a:rPr lang="es-MX" b="1" dirty="0" smtClean="0"/>
            <a:t>Analizar el comportamiento de grandes industrias de mermelada , para llevarlo a pequeños productores sugiriéndoles nuevas técnicas de innovación para que logren obtener una participación en el mercado Nacional.</a:t>
          </a:r>
          <a:endParaRPr lang="es-MX" b="1" dirty="0"/>
        </a:p>
      </dgm:t>
    </dgm:pt>
    <dgm:pt modelId="{A1278EB0-4678-47A4-B3D4-87C4D99A0DDB}" type="parTrans" cxnId="{F0F14264-291D-4626-9C8B-C9C5739ED699}">
      <dgm:prSet/>
      <dgm:spPr/>
      <dgm:t>
        <a:bodyPr/>
        <a:lstStyle/>
        <a:p>
          <a:endParaRPr lang="es-MX"/>
        </a:p>
      </dgm:t>
    </dgm:pt>
    <dgm:pt modelId="{E050FADA-A222-47BC-9DC1-130343239579}" type="sibTrans" cxnId="{F0F14264-291D-4626-9C8B-C9C5739ED699}">
      <dgm:prSet/>
      <dgm:spPr/>
      <dgm:t>
        <a:bodyPr/>
        <a:lstStyle/>
        <a:p>
          <a:endParaRPr lang="es-MX"/>
        </a:p>
      </dgm:t>
    </dgm:pt>
    <dgm:pt modelId="{DFDB6C75-16BC-4692-B051-E96E7E4CF0D4}" type="pres">
      <dgm:prSet presAssocID="{7EFD8040-702C-432E-B850-C1FB59EA6095}" presName="Name0" presStyleCnt="0">
        <dgm:presLayoutVars>
          <dgm:chMax val="7"/>
          <dgm:dir/>
          <dgm:animLvl val="lvl"/>
          <dgm:resizeHandles val="exact"/>
        </dgm:presLayoutVars>
      </dgm:prSet>
      <dgm:spPr/>
      <dgm:t>
        <a:bodyPr/>
        <a:lstStyle/>
        <a:p>
          <a:endParaRPr lang="es-MX"/>
        </a:p>
      </dgm:t>
    </dgm:pt>
    <dgm:pt modelId="{9F7B9A20-D98E-4380-A79A-A27C94B1BB4D}" type="pres">
      <dgm:prSet presAssocID="{5F7AC178-8BA2-4D77-A47B-C7432C4FCED8}" presName="circle1" presStyleLbl="node1" presStyleIdx="0" presStyleCnt="1"/>
      <dgm:spPr/>
    </dgm:pt>
    <dgm:pt modelId="{44EE8A05-B9EF-4D30-A631-1691A61C8D41}" type="pres">
      <dgm:prSet presAssocID="{5F7AC178-8BA2-4D77-A47B-C7432C4FCED8}" presName="space" presStyleCnt="0"/>
      <dgm:spPr/>
    </dgm:pt>
    <dgm:pt modelId="{626C6182-1963-4F4D-9270-21B15F59B0DD}" type="pres">
      <dgm:prSet presAssocID="{5F7AC178-8BA2-4D77-A47B-C7432C4FCED8}" presName="rect1" presStyleLbl="alignAcc1" presStyleIdx="0" presStyleCnt="1"/>
      <dgm:spPr/>
      <dgm:t>
        <a:bodyPr/>
        <a:lstStyle/>
        <a:p>
          <a:endParaRPr lang="es-MX"/>
        </a:p>
      </dgm:t>
    </dgm:pt>
    <dgm:pt modelId="{37B43F50-7616-484A-97A5-2E5AB4DB9382}" type="pres">
      <dgm:prSet presAssocID="{5F7AC178-8BA2-4D77-A47B-C7432C4FCED8}" presName="rect1ParTxNoCh" presStyleLbl="alignAcc1" presStyleIdx="0" presStyleCnt="1">
        <dgm:presLayoutVars>
          <dgm:chMax val="1"/>
          <dgm:bulletEnabled val="1"/>
        </dgm:presLayoutVars>
      </dgm:prSet>
      <dgm:spPr/>
      <dgm:t>
        <a:bodyPr/>
        <a:lstStyle/>
        <a:p>
          <a:endParaRPr lang="es-MX"/>
        </a:p>
      </dgm:t>
    </dgm:pt>
  </dgm:ptLst>
  <dgm:cxnLst>
    <dgm:cxn modelId="{F0F14264-291D-4626-9C8B-C9C5739ED699}" srcId="{7EFD8040-702C-432E-B850-C1FB59EA6095}" destId="{5F7AC178-8BA2-4D77-A47B-C7432C4FCED8}" srcOrd="0" destOrd="0" parTransId="{A1278EB0-4678-47A4-B3D4-87C4D99A0DDB}" sibTransId="{E050FADA-A222-47BC-9DC1-130343239579}"/>
    <dgm:cxn modelId="{B7F5F6F0-DEE6-40A5-B6F2-7B02FFBDFDCD}" type="presOf" srcId="{5F7AC178-8BA2-4D77-A47B-C7432C4FCED8}" destId="{37B43F50-7616-484A-97A5-2E5AB4DB9382}" srcOrd="1" destOrd="0" presId="urn:microsoft.com/office/officeart/2005/8/layout/target3"/>
    <dgm:cxn modelId="{2BAA8953-EA87-4957-809E-9D775CC8A173}" type="presOf" srcId="{7EFD8040-702C-432E-B850-C1FB59EA6095}" destId="{DFDB6C75-16BC-4692-B051-E96E7E4CF0D4}" srcOrd="0" destOrd="0" presId="urn:microsoft.com/office/officeart/2005/8/layout/target3"/>
    <dgm:cxn modelId="{A9BEB802-63F2-45D5-8A9D-F4883A951FB2}" type="presOf" srcId="{5F7AC178-8BA2-4D77-A47B-C7432C4FCED8}" destId="{626C6182-1963-4F4D-9270-21B15F59B0DD}" srcOrd="0" destOrd="0" presId="urn:microsoft.com/office/officeart/2005/8/layout/target3"/>
    <dgm:cxn modelId="{CF2B2C77-E309-4A87-8629-9D1180DB149B}" type="presParOf" srcId="{DFDB6C75-16BC-4692-B051-E96E7E4CF0D4}" destId="{9F7B9A20-D98E-4380-A79A-A27C94B1BB4D}" srcOrd="0" destOrd="0" presId="urn:microsoft.com/office/officeart/2005/8/layout/target3"/>
    <dgm:cxn modelId="{AAFEB9BC-E2EA-40BA-851F-F5C2F5D97464}" type="presParOf" srcId="{DFDB6C75-16BC-4692-B051-E96E7E4CF0D4}" destId="{44EE8A05-B9EF-4D30-A631-1691A61C8D41}" srcOrd="1" destOrd="0" presId="urn:microsoft.com/office/officeart/2005/8/layout/target3"/>
    <dgm:cxn modelId="{9BBDF12A-3F58-4BC6-9CAF-1B9CF9FBF569}" type="presParOf" srcId="{DFDB6C75-16BC-4692-B051-E96E7E4CF0D4}" destId="{626C6182-1963-4F4D-9270-21B15F59B0DD}" srcOrd="2" destOrd="0" presId="urn:microsoft.com/office/officeart/2005/8/layout/target3"/>
    <dgm:cxn modelId="{BA0FBA30-670D-476A-8B20-6AB3B785E820}" type="presParOf" srcId="{DFDB6C75-16BC-4692-B051-E96E7E4CF0D4}" destId="{37B43F50-7616-484A-97A5-2E5AB4DB9382}" srcOrd="3" destOrd="0" presId="urn:microsoft.com/office/officeart/2005/8/layout/targe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F70AC2-F1EE-4532-A9B5-C0E1E39DC41B}" type="doc">
      <dgm:prSet loTypeId="urn:microsoft.com/office/officeart/2005/8/layout/target3" loCatId="list" qsTypeId="urn:microsoft.com/office/officeart/2005/8/quickstyle/simple5" qsCatId="simple" csTypeId="urn:microsoft.com/office/officeart/2005/8/colors/accent5_2" csCatId="accent5" phldr="1"/>
      <dgm:spPr/>
      <dgm:t>
        <a:bodyPr/>
        <a:lstStyle/>
        <a:p>
          <a:endParaRPr lang="es-MX"/>
        </a:p>
      </dgm:t>
    </dgm:pt>
    <dgm:pt modelId="{4CDD53B7-68FE-494A-ADFD-40C1BE2CAA87}">
      <dgm:prSet/>
      <dgm:spPr/>
      <dgm:t>
        <a:bodyPr/>
        <a:lstStyle/>
        <a:p>
          <a:pPr rtl="0"/>
          <a:r>
            <a:rPr lang="es-MX" b="1" dirty="0" smtClean="0"/>
            <a:t>Estudiar el mercado de la mermelada, sus productos sustitutos y su incorporación al mercado internacional.</a:t>
          </a:r>
          <a:endParaRPr lang="es-MX" b="1" dirty="0"/>
        </a:p>
      </dgm:t>
    </dgm:pt>
    <dgm:pt modelId="{BBF11C64-CD9F-440E-BC92-328112B22D6E}" type="parTrans" cxnId="{0FC7D7BF-8297-48D6-9A16-3E0661BA5586}">
      <dgm:prSet/>
      <dgm:spPr/>
      <dgm:t>
        <a:bodyPr/>
        <a:lstStyle/>
        <a:p>
          <a:endParaRPr lang="es-MX"/>
        </a:p>
      </dgm:t>
    </dgm:pt>
    <dgm:pt modelId="{B36633DB-145C-418C-A887-3573B964A9A2}" type="sibTrans" cxnId="{0FC7D7BF-8297-48D6-9A16-3E0661BA5586}">
      <dgm:prSet/>
      <dgm:spPr/>
      <dgm:t>
        <a:bodyPr/>
        <a:lstStyle/>
        <a:p>
          <a:endParaRPr lang="es-MX"/>
        </a:p>
      </dgm:t>
    </dgm:pt>
    <dgm:pt modelId="{CF1337F5-4DBB-44DA-950A-431A6F11E49E}" type="pres">
      <dgm:prSet presAssocID="{1EF70AC2-F1EE-4532-A9B5-C0E1E39DC41B}" presName="Name0" presStyleCnt="0">
        <dgm:presLayoutVars>
          <dgm:chMax val="7"/>
          <dgm:dir/>
          <dgm:animLvl val="lvl"/>
          <dgm:resizeHandles val="exact"/>
        </dgm:presLayoutVars>
      </dgm:prSet>
      <dgm:spPr/>
      <dgm:t>
        <a:bodyPr/>
        <a:lstStyle/>
        <a:p>
          <a:endParaRPr lang="es-MX"/>
        </a:p>
      </dgm:t>
    </dgm:pt>
    <dgm:pt modelId="{A237660F-7DF3-4097-A632-7F8FA1E83F1E}" type="pres">
      <dgm:prSet presAssocID="{4CDD53B7-68FE-494A-ADFD-40C1BE2CAA87}" presName="circle1" presStyleLbl="node1" presStyleIdx="0" presStyleCnt="1"/>
      <dgm:spPr/>
    </dgm:pt>
    <dgm:pt modelId="{84C6EFAD-98C2-4C78-BEC8-AF2B1BA6C53B}" type="pres">
      <dgm:prSet presAssocID="{4CDD53B7-68FE-494A-ADFD-40C1BE2CAA87}" presName="space" presStyleCnt="0"/>
      <dgm:spPr/>
    </dgm:pt>
    <dgm:pt modelId="{517F9FED-7611-488E-B650-6B2DABEA9E1F}" type="pres">
      <dgm:prSet presAssocID="{4CDD53B7-68FE-494A-ADFD-40C1BE2CAA87}" presName="rect1" presStyleLbl="alignAcc1" presStyleIdx="0" presStyleCnt="1"/>
      <dgm:spPr/>
      <dgm:t>
        <a:bodyPr/>
        <a:lstStyle/>
        <a:p>
          <a:endParaRPr lang="es-MX"/>
        </a:p>
      </dgm:t>
    </dgm:pt>
    <dgm:pt modelId="{A5B3C76A-A637-4FF6-A02A-DF65774D6EE7}" type="pres">
      <dgm:prSet presAssocID="{4CDD53B7-68FE-494A-ADFD-40C1BE2CAA87}" presName="rect1ParTxNoCh" presStyleLbl="alignAcc1" presStyleIdx="0" presStyleCnt="1">
        <dgm:presLayoutVars>
          <dgm:chMax val="1"/>
          <dgm:bulletEnabled val="1"/>
        </dgm:presLayoutVars>
      </dgm:prSet>
      <dgm:spPr/>
      <dgm:t>
        <a:bodyPr/>
        <a:lstStyle/>
        <a:p>
          <a:endParaRPr lang="es-MX"/>
        </a:p>
      </dgm:t>
    </dgm:pt>
  </dgm:ptLst>
  <dgm:cxnLst>
    <dgm:cxn modelId="{0FC7D7BF-8297-48D6-9A16-3E0661BA5586}" srcId="{1EF70AC2-F1EE-4532-A9B5-C0E1E39DC41B}" destId="{4CDD53B7-68FE-494A-ADFD-40C1BE2CAA87}" srcOrd="0" destOrd="0" parTransId="{BBF11C64-CD9F-440E-BC92-328112B22D6E}" sibTransId="{B36633DB-145C-418C-A887-3573B964A9A2}"/>
    <dgm:cxn modelId="{5C77740D-3B7B-4E05-BF53-792927782042}" type="presOf" srcId="{4CDD53B7-68FE-494A-ADFD-40C1BE2CAA87}" destId="{A5B3C76A-A637-4FF6-A02A-DF65774D6EE7}" srcOrd="1" destOrd="0" presId="urn:microsoft.com/office/officeart/2005/8/layout/target3"/>
    <dgm:cxn modelId="{A7C65B68-EC07-459C-B023-663FBF74A3FC}" type="presOf" srcId="{1EF70AC2-F1EE-4532-A9B5-C0E1E39DC41B}" destId="{CF1337F5-4DBB-44DA-950A-431A6F11E49E}" srcOrd="0" destOrd="0" presId="urn:microsoft.com/office/officeart/2005/8/layout/target3"/>
    <dgm:cxn modelId="{9462AA25-7691-431C-9CC7-D8876FE67421}" type="presOf" srcId="{4CDD53B7-68FE-494A-ADFD-40C1BE2CAA87}" destId="{517F9FED-7611-488E-B650-6B2DABEA9E1F}" srcOrd="0" destOrd="0" presId="urn:microsoft.com/office/officeart/2005/8/layout/target3"/>
    <dgm:cxn modelId="{CECA3DC7-AE86-49DE-9B50-36D619506C0D}" type="presParOf" srcId="{CF1337F5-4DBB-44DA-950A-431A6F11E49E}" destId="{A237660F-7DF3-4097-A632-7F8FA1E83F1E}" srcOrd="0" destOrd="0" presId="urn:microsoft.com/office/officeart/2005/8/layout/target3"/>
    <dgm:cxn modelId="{4735C023-9323-402D-8C60-E76C5F8D36D1}" type="presParOf" srcId="{CF1337F5-4DBB-44DA-950A-431A6F11E49E}" destId="{84C6EFAD-98C2-4C78-BEC8-AF2B1BA6C53B}" srcOrd="1" destOrd="0" presId="urn:microsoft.com/office/officeart/2005/8/layout/target3"/>
    <dgm:cxn modelId="{7C38C411-A23A-473C-AE9C-3964D2F1F93B}" type="presParOf" srcId="{CF1337F5-4DBB-44DA-950A-431A6F11E49E}" destId="{517F9FED-7611-488E-B650-6B2DABEA9E1F}" srcOrd="2" destOrd="0" presId="urn:microsoft.com/office/officeart/2005/8/layout/target3"/>
    <dgm:cxn modelId="{0B13CBBD-6F50-4991-94C5-EBD3216F2A2B}" type="presParOf" srcId="{CF1337F5-4DBB-44DA-950A-431A6F11E49E}" destId="{A5B3C76A-A637-4FF6-A02A-DF65774D6EE7}" srcOrd="3" destOrd="0" presId="urn:microsoft.com/office/officeart/2005/8/layout/target3"/>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707631-3CFA-4359-8FC7-E077AB4E1105}"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6128136D-6898-4F20-BDE6-C4830355C3D5}">
      <dgm:prSet>
        <dgm:style>
          <a:lnRef idx="2">
            <a:schemeClr val="accent2"/>
          </a:lnRef>
          <a:fillRef idx="1">
            <a:schemeClr val="lt1"/>
          </a:fillRef>
          <a:effectRef idx="0">
            <a:schemeClr val="accent2"/>
          </a:effectRef>
          <a:fontRef idx="minor">
            <a:schemeClr val="dk1"/>
          </a:fontRef>
        </dgm:style>
      </dgm:prSet>
      <dgm:spPr/>
      <dgm:t>
        <a:bodyPr/>
        <a:lstStyle/>
        <a:p>
          <a:pPr rtl="0"/>
          <a:r>
            <a:rPr lang="es-MX" b="1" dirty="0" smtClean="0"/>
            <a:t>Es un producto de consistencia pastosa o gelatinosa, obtenida por cocción y concentración de frutas,  adecuadamente preparadas, con adición de edulcorantes, con o sin adición de agua. </a:t>
          </a:r>
          <a:endParaRPr lang="es-MX" dirty="0"/>
        </a:p>
      </dgm:t>
    </dgm:pt>
    <dgm:pt modelId="{B2949288-9C21-4B73-8754-723BC694F57A}" type="parTrans" cxnId="{FA03F435-D1C5-4946-A30E-DF512141C24B}">
      <dgm:prSet/>
      <dgm:spPr/>
      <dgm:t>
        <a:bodyPr/>
        <a:lstStyle/>
        <a:p>
          <a:endParaRPr lang="es-MX"/>
        </a:p>
      </dgm:t>
    </dgm:pt>
    <dgm:pt modelId="{68A6E2D4-6974-45FA-908E-EB9CACAC78A0}" type="sibTrans" cxnId="{FA03F435-D1C5-4946-A30E-DF512141C24B}">
      <dgm:prSet/>
      <dgm:spPr/>
      <dgm:t>
        <a:bodyPr/>
        <a:lstStyle/>
        <a:p>
          <a:endParaRPr lang="es-MX"/>
        </a:p>
      </dgm:t>
    </dgm:pt>
    <dgm:pt modelId="{61B12910-233D-4F60-9659-F17F0602CC8E}" type="pres">
      <dgm:prSet presAssocID="{2B707631-3CFA-4359-8FC7-E077AB4E1105}" presName="compositeShape" presStyleCnt="0">
        <dgm:presLayoutVars>
          <dgm:chMax val="7"/>
          <dgm:dir/>
          <dgm:resizeHandles val="exact"/>
        </dgm:presLayoutVars>
      </dgm:prSet>
      <dgm:spPr/>
      <dgm:t>
        <a:bodyPr/>
        <a:lstStyle/>
        <a:p>
          <a:endParaRPr lang="es-MX"/>
        </a:p>
      </dgm:t>
    </dgm:pt>
    <dgm:pt modelId="{72C55CD7-6A26-4EDA-9A9C-C4AFD31B091D}" type="pres">
      <dgm:prSet presAssocID="{6128136D-6898-4F20-BDE6-C4830355C3D5}" presName="circ1TxSh" presStyleLbl="vennNode1" presStyleIdx="0" presStyleCnt="1" custLinFactNeighborX="-50758" custLinFactNeighborY="-1515"/>
      <dgm:spPr/>
      <dgm:t>
        <a:bodyPr/>
        <a:lstStyle/>
        <a:p>
          <a:endParaRPr lang="es-MX"/>
        </a:p>
      </dgm:t>
    </dgm:pt>
  </dgm:ptLst>
  <dgm:cxnLst>
    <dgm:cxn modelId="{C79EA6EC-3316-4E8B-988E-271984B35AC6}" type="presOf" srcId="{6128136D-6898-4F20-BDE6-C4830355C3D5}" destId="{72C55CD7-6A26-4EDA-9A9C-C4AFD31B091D}" srcOrd="0" destOrd="0" presId="urn:microsoft.com/office/officeart/2005/8/layout/venn1"/>
    <dgm:cxn modelId="{FA03F435-D1C5-4946-A30E-DF512141C24B}" srcId="{2B707631-3CFA-4359-8FC7-E077AB4E1105}" destId="{6128136D-6898-4F20-BDE6-C4830355C3D5}" srcOrd="0" destOrd="0" parTransId="{B2949288-9C21-4B73-8754-723BC694F57A}" sibTransId="{68A6E2D4-6974-45FA-908E-EB9CACAC78A0}"/>
    <dgm:cxn modelId="{997A5233-9CFB-4443-8D09-4D023FB6252C}" type="presOf" srcId="{2B707631-3CFA-4359-8FC7-E077AB4E1105}" destId="{61B12910-233D-4F60-9659-F17F0602CC8E}" srcOrd="0" destOrd="0" presId="urn:microsoft.com/office/officeart/2005/8/layout/venn1"/>
    <dgm:cxn modelId="{27D5094F-53D4-403D-8095-002DCF35687A}" type="presParOf" srcId="{61B12910-233D-4F60-9659-F17F0602CC8E}" destId="{72C55CD7-6A26-4EDA-9A9C-C4AFD31B091D}" srcOrd="0"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641519-7683-4C26-B5BB-BDDA5AB200DD}" type="doc">
      <dgm:prSet loTypeId="urn:microsoft.com/office/officeart/2005/8/layout/venn1" loCatId="relationship" qsTypeId="urn:microsoft.com/office/officeart/2005/8/quickstyle/simple1" qsCatId="simple" csTypeId="urn:microsoft.com/office/officeart/2005/8/colors/colorful1" csCatId="colorful"/>
      <dgm:spPr/>
      <dgm:t>
        <a:bodyPr/>
        <a:lstStyle/>
        <a:p>
          <a:endParaRPr lang="es-MX"/>
        </a:p>
      </dgm:t>
    </dgm:pt>
    <dgm:pt modelId="{3D706308-273B-486D-AAFB-E2CF1FC76EAF}">
      <dgm:prSet/>
      <dgm:spPr/>
      <dgm:t>
        <a:bodyPr/>
        <a:lstStyle/>
        <a:p>
          <a:pPr rtl="0"/>
          <a:r>
            <a:rPr lang="es-MX" dirty="0" smtClean="0"/>
            <a:t>MERMELADAS </a:t>
          </a:r>
          <a:endParaRPr lang="es-MX" dirty="0"/>
        </a:p>
      </dgm:t>
    </dgm:pt>
    <dgm:pt modelId="{B373DA2C-246D-4FFD-97AE-68B8840E5FBE}" type="parTrans" cxnId="{AAB31908-4058-4600-BBA2-9F22BECAD20C}">
      <dgm:prSet/>
      <dgm:spPr/>
      <dgm:t>
        <a:bodyPr/>
        <a:lstStyle/>
        <a:p>
          <a:endParaRPr lang="es-MX"/>
        </a:p>
      </dgm:t>
    </dgm:pt>
    <dgm:pt modelId="{2FC36DF0-F83C-458D-B4CD-5887BD4450FE}" type="sibTrans" cxnId="{AAB31908-4058-4600-BBA2-9F22BECAD20C}">
      <dgm:prSet/>
      <dgm:spPr/>
      <dgm:t>
        <a:bodyPr/>
        <a:lstStyle/>
        <a:p>
          <a:endParaRPr lang="es-MX"/>
        </a:p>
      </dgm:t>
    </dgm:pt>
    <dgm:pt modelId="{56682E8B-67C0-4FA9-95DF-F4C6816402B4}" type="pres">
      <dgm:prSet presAssocID="{8E641519-7683-4C26-B5BB-BDDA5AB200DD}" presName="compositeShape" presStyleCnt="0">
        <dgm:presLayoutVars>
          <dgm:chMax val="7"/>
          <dgm:dir/>
          <dgm:resizeHandles val="exact"/>
        </dgm:presLayoutVars>
      </dgm:prSet>
      <dgm:spPr/>
      <dgm:t>
        <a:bodyPr/>
        <a:lstStyle/>
        <a:p>
          <a:endParaRPr lang="es-MX"/>
        </a:p>
      </dgm:t>
    </dgm:pt>
    <dgm:pt modelId="{CB7E2CFA-04F2-469D-B61F-CCBD58432851}" type="pres">
      <dgm:prSet presAssocID="{3D706308-273B-486D-AAFB-E2CF1FC76EAF}" presName="circ1TxSh" presStyleLbl="vennNode1" presStyleIdx="0" presStyleCnt="1"/>
      <dgm:spPr/>
      <dgm:t>
        <a:bodyPr/>
        <a:lstStyle/>
        <a:p>
          <a:endParaRPr lang="es-MX"/>
        </a:p>
      </dgm:t>
    </dgm:pt>
  </dgm:ptLst>
  <dgm:cxnLst>
    <dgm:cxn modelId="{D27411F4-A446-4F68-AA52-6F80F62B891D}" type="presOf" srcId="{3D706308-273B-486D-AAFB-E2CF1FC76EAF}" destId="{CB7E2CFA-04F2-469D-B61F-CCBD58432851}" srcOrd="0" destOrd="0" presId="urn:microsoft.com/office/officeart/2005/8/layout/venn1"/>
    <dgm:cxn modelId="{EE1E4815-0E70-4ADF-AEC1-19F755E768E3}" type="presOf" srcId="{8E641519-7683-4C26-B5BB-BDDA5AB200DD}" destId="{56682E8B-67C0-4FA9-95DF-F4C6816402B4}" srcOrd="0" destOrd="0" presId="urn:microsoft.com/office/officeart/2005/8/layout/venn1"/>
    <dgm:cxn modelId="{AAB31908-4058-4600-BBA2-9F22BECAD20C}" srcId="{8E641519-7683-4C26-B5BB-BDDA5AB200DD}" destId="{3D706308-273B-486D-AAFB-E2CF1FC76EAF}" srcOrd="0" destOrd="0" parTransId="{B373DA2C-246D-4FFD-97AE-68B8840E5FBE}" sibTransId="{2FC36DF0-F83C-458D-B4CD-5887BD4450FE}"/>
    <dgm:cxn modelId="{CE667ABB-E9AC-419A-8828-15CE18AC3CA9}" type="presParOf" srcId="{56682E8B-67C0-4FA9-95DF-F4C6816402B4}" destId="{CB7E2CFA-04F2-469D-B61F-CCBD58432851}" srcOrd="0"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7B9A20-D98E-4380-A79A-A27C94B1BB4D}">
      <dsp:nvSpPr>
        <dsp:cNvPr id="0" name=""/>
        <dsp:cNvSpPr/>
      </dsp:nvSpPr>
      <dsp:spPr>
        <a:xfrm>
          <a:off x="0" y="0"/>
          <a:ext cx="1754326" cy="1754326"/>
        </a:xfrm>
        <a:prstGeom prst="pie">
          <a:avLst>
            <a:gd name="adj1" fmla="val 5400000"/>
            <a:gd name="adj2" fmla="val 16200000"/>
          </a:avLst>
        </a:prstGeom>
        <a:gradFill rotWithShape="0">
          <a:gsLst>
            <a:gs pos="0">
              <a:schemeClr val="accent4">
                <a:hueOff val="0"/>
                <a:satOff val="0"/>
                <a:lumOff val="0"/>
                <a:alphaOff val="0"/>
                <a:tint val="92000"/>
                <a:satMod val="170000"/>
              </a:schemeClr>
            </a:gs>
            <a:gs pos="15000">
              <a:schemeClr val="accent4">
                <a:hueOff val="0"/>
                <a:satOff val="0"/>
                <a:lumOff val="0"/>
                <a:alphaOff val="0"/>
                <a:tint val="92000"/>
                <a:shade val="99000"/>
                <a:satMod val="170000"/>
              </a:schemeClr>
            </a:gs>
            <a:gs pos="62000">
              <a:schemeClr val="accent4">
                <a:hueOff val="0"/>
                <a:satOff val="0"/>
                <a:lumOff val="0"/>
                <a:alphaOff val="0"/>
                <a:tint val="96000"/>
                <a:shade val="80000"/>
                <a:satMod val="170000"/>
              </a:schemeClr>
            </a:gs>
            <a:gs pos="97000">
              <a:schemeClr val="accent4">
                <a:hueOff val="0"/>
                <a:satOff val="0"/>
                <a:lumOff val="0"/>
                <a:alphaOff val="0"/>
                <a:tint val="98000"/>
                <a:shade val="63000"/>
                <a:satMod val="170000"/>
              </a:schemeClr>
            </a:gs>
            <a:gs pos="100000">
              <a:schemeClr val="accent4">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626C6182-1963-4F4D-9270-21B15F59B0DD}">
      <dsp:nvSpPr>
        <dsp:cNvPr id="0" name=""/>
        <dsp:cNvSpPr/>
      </dsp:nvSpPr>
      <dsp:spPr>
        <a:xfrm>
          <a:off x="877163" y="0"/>
          <a:ext cx="5675565" cy="1754326"/>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lt1">
              <a:alpha val="9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Analizar el comportamiento de grandes industrias de mermelada , para llevarlo a pequeños productores sugiriéndoles nuevas técnicas de innovación para que logren obtener una participación en el mercado Nacional.</a:t>
          </a:r>
          <a:endParaRPr lang="es-MX" sz="2000" b="1" kern="1200" dirty="0"/>
        </a:p>
      </dsp:txBody>
      <dsp:txXfrm>
        <a:off x="877163" y="0"/>
        <a:ext cx="5675565" cy="17543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37660F-7DF3-4097-A632-7F8FA1E83F1E}">
      <dsp:nvSpPr>
        <dsp:cNvPr id="0" name=""/>
        <dsp:cNvSpPr/>
      </dsp:nvSpPr>
      <dsp:spPr>
        <a:xfrm>
          <a:off x="0" y="0"/>
          <a:ext cx="1656184" cy="1656184"/>
        </a:xfrm>
        <a:prstGeom prst="pie">
          <a:avLst>
            <a:gd name="adj1" fmla="val 5400000"/>
            <a:gd name="adj2" fmla="val 16200000"/>
          </a:avLst>
        </a:prstGeom>
        <a:gradFill rotWithShape="0">
          <a:gsLst>
            <a:gs pos="0">
              <a:schemeClr val="accent5">
                <a:hueOff val="0"/>
                <a:satOff val="0"/>
                <a:lumOff val="0"/>
                <a:alphaOff val="0"/>
                <a:tint val="92000"/>
                <a:satMod val="170000"/>
              </a:schemeClr>
            </a:gs>
            <a:gs pos="15000">
              <a:schemeClr val="accent5">
                <a:hueOff val="0"/>
                <a:satOff val="0"/>
                <a:lumOff val="0"/>
                <a:alphaOff val="0"/>
                <a:tint val="92000"/>
                <a:shade val="99000"/>
                <a:satMod val="170000"/>
              </a:schemeClr>
            </a:gs>
            <a:gs pos="62000">
              <a:schemeClr val="accent5">
                <a:hueOff val="0"/>
                <a:satOff val="0"/>
                <a:lumOff val="0"/>
                <a:alphaOff val="0"/>
                <a:tint val="96000"/>
                <a:shade val="80000"/>
                <a:satMod val="170000"/>
              </a:schemeClr>
            </a:gs>
            <a:gs pos="97000">
              <a:schemeClr val="accent5">
                <a:hueOff val="0"/>
                <a:satOff val="0"/>
                <a:lumOff val="0"/>
                <a:alphaOff val="0"/>
                <a:tint val="98000"/>
                <a:shade val="63000"/>
                <a:satMod val="170000"/>
              </a:schemeClr>
            </a:gs>
            <a:gs pos="100000">
              <a:schemeClr val="accent5">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517F9FED-7611-488E-B650-6B2DABEA9E1F}">
      <dsp:nvSpPr>
        <dsp:cNvPr id="0" name=""/>
        <dsp:cNvSpPr/>
      </dsp:nvSpPr>
      <dsp:spPr>
        <a:xfrm>
          <a:off x="828092" y="0"/>
          <a:ext cx="4284475" cy="1656184"/>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lt1">
              <a:alpha val="9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Estudiar el mercado de la mermelada, sus productos sustitutos y su incorporación al mercado internacional.</a:t>
          </a:r>
          <a:endParaRPr lang="es-MX" sz="2400" b="1" kern="1200" dirty="0"/>
        </a:p>
      </dsp:txBody>
      <dsp:txXfrm>
        <a:off x="828092" y="0"/>
        <a:ext cx="4284475" cy="165618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C55CD7-6A26-4EDA-9A9C-C4AFD31B091D}">
      <dsp:nvSpPr>
        <dsp:cNvPr id="0" name=""/>
        <dsp:cNvSpPr/>
      </dsp:nvSpPr>
      <dsp:spPr>
        <a:xfrm>
          <a:off x="0" y="0"/>
          <a:ext cx="4752528" cy="4752528"/>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b="1" kern="1200" dirty="0" smtClean="0"/>
            <a:t>Es un producto de consistencia pastosa o gelatinosa, obtenida por cocción y concentración de frutas,  adecuadamente preparadas, con adición de edulcorantes, con o sin adición de agua. </a:t>
          </a:r>
          <a:endParaRPr lang="es-MX" sz="2400" kern="1200" dirty="0"/>
        </a:p>
      </dsp:txBody>
      <dsp:txXfrm>
        <a:off x="0" y="0"/>
        <a:ext cx="4752528" cy="47525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7E2CFA-04F2-469D-B61F-CCBD58432851}">
      <dsp:nvSpPr>
        <dsp:cNvPr id="0" name=""/>
        <dsp:cNvSpPr/>
      </dsp:nvSpPr>
      <dsp:spPr>
        <a:xfrm>
          <a:off x="720079" y="0"/>
          <a:ext cx="1656184" cy="1656184"/>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s-MX" sz="1500" kern="1200" dirty="0" smtClean="0"/>
            <a:t>MERMELADAS </a:t>
          </a:r>
          <a:endParaRPr lang="es-MX" sz="1500" kern="1200" dirty="0"/>
        </a:p>
      </dsp:txBody>
      <dsp:txXfrm>
        <a:off x="720079" y="0"/>
        <a:ext cx="1656184" cy="1656184"/>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0.10573</cdr:x>
      <cdr:y>0.2795</cdr:y>
    </cdr:from>
    <cdr:to>
      <cdr:x>0.18265</cdr:x>
      <cdr:y>0.35148</cdr:y>
    </cdr:to>
    <cdr:sp macro="" textlink="">
      <cdr:nvSpPr>
        <cdr:cNvPr id="2" name="1 CuadroTexto"/>
        <cdr:cNvSpPr txBox="1"/>
      </cdr:nvSpPr>
      <cdr:spPr>
        <a:xfrm xmlns:a="http://schemas.openxmlformats.org/drawingml/2006/main">
          <a:off x="864096" y="1916832"/>
          <a:ext cx="628621" cy="49363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1400" dirty="0" smtClean="0">
              <a:solidFill>
                <a:sysClr val="windowText" lastClr="000000"/>
              </a:solidFill>
            </a:rPr>
            <a:t>35</a:t>
          </a:r>
          <a:endParaRPr lang="es-MX" sz="1400" dirty="0">
            <a:solidFill>
              <a:sysClr val="windowText" lastClr="000000"/>
            </a:solidFill>
          </a:endParaRPr>
        </a:p>
      </cdr:txBody>
    </cdr:sp>
  </cdr:relSizeAnchor>
  <cdr:relSizeAnchor xmlns:cdr="http://schemas.openxmlformats.org/drawingml/2006/chartDrawing">
    <cdr:from>
      <cdr:x>0.72251</cdr:x>
      <cdr:y>0.752</cdr:y>
    </cdr:from>
    <cdr:to>
      <cdr:x>0.7667</cdr:x>
      <cdr:y>0.78352</cdr:y>
    </cdr:to>
    <cdr:sp macro="" textlink="">
      <cdr:nvSpPr>
        <cdr:cNvPr id="6" name="1 CuadroTexto"/>
        <cdr:cNvSpPr txBox="1"/>
      </cdr:nvSpPr>
      <cdr:spPr>
        <a:xfrm xmlns:a="http://schemas.openxmlformats.org/drawingml/2006/main">
          <a:off x="5904656" y="5157192"/>
          <a:ext cx="361138" cy="2161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1</a:t>
          </a:r>
          <a:endParaRPr lang="es-MX" sz="1400" dirty="0">
            <a:solidFill>
              <a:sysClr val="windowText" lastClr="000000"/>
            </a:solidFill>
          </a:endParaRPr>
        </a:p>
      </cdr:txBody>
    </cdr:sp>
  </cdr:relSizeAnchor>
  <cdr:relSizeAnchor xmlns:cdr="http://schemas.openxmlformats.org/drawingml/2006/chartDrawing">
    <cdr:from>
      <cdr:x>0.67846</cdr:x>
      <cdr:y>0.752</cdr:y>
    </cdr:from>
    <cdr:to>
      <cdr:x>0.72265</cdr:x>
      <cdr:y>0.78352</cdr:y>
    </cdr:to>
    <cdr:sp macro="" textlink="">
      <cdr:nvSpPr>
        <cdr:cNvPr id="7" name="1 CuadroTexto"/>
        <cdr:cNvSpPr txBox="1"/>
      </cdr:nvSpPr>
      <cdr:spPr>
        <a:xfrm xmlns:a="http://schemas.openxmlformats.org/drawingml/2006/main">
          <a:off x="5544616" y="5157192"/>
          <a:ext cx="361139" cy="2161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1</a:t>
          </a:r>
          <a:endParaRPr lang="es-MX" sz="1400" dirty="0">
            <a:solidFill>
              <a:sysClr val="windowText" lastClr="000000"/>
            </a:solidFill>
          </a:endParaRPr>
        </a:p>
      </cdr:txBody>
    </cdr:sp>
  </cdr:relSizeAnchor>
  <cdr:relSizeAnchor xmlns:cdr="http://schemas.openxmlformats.org/drawingml/2006/chartDrawing">
    <cdr:from>
      <cdr:x>0.22028</cdr:x>
      <cdr:y>0.752</cdr:y>
    </cdr:from>
    <cdr:to>
      <cdr:x>0.26446</cdr:x>
      <cdr:y>0.78353</cdr:y>
    </cdr:to>
    <cdr:sp macro="" textlink="">
      <cdr:nvSpPr>
        <cdr:cNvPr id="8" name="1 CuadroTexto"/>
        <cdr:cNvSpPr txBox="1"/>
      </cdr:nvSpPr>
      <cdr:spPr>
        <a:xfrm xmlns:a="http://schemas.openxmlformats.org/drawingml/2006/main">
          <a:off x="1800200" y="5157192"/>
          <a:ext cx="361056" cy="2162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1</a:t>
          </a:r>
          <a:endParaRPr lang="es-MX" sz="1400" dirty="0">
            <a:solidFill>
              <a:sysClr val="windowText" lastClr="000000"/>
            </a:solidFill>
          </a:endParaRPr>
        </a:p>
      </cdr:txBody>
    </cdr:sp>
  </cdr:relSizeAnchor>
  <cdr:relSizeAnchor xmlns:cdr="http://schemas.openxmlformats.org/drawingml/2006/chartDrawing">
    <cdr:from>
      <cdr:x>0.26433</cdr:x>
      <cdr:y>0.6995</cdr:y>
    </cdr:from>
    <cdr:to>
      <cdr:x>0.30852</cdr:x>
      <cdr:y>0.73103</cdr:y>
    </cdr:to>
    <cdr:sp macro="" textlink="">
      <cdr:nvSpPr>
        <cdr:cNvPr id="9" name="1 CuadroTexto"/>
        <cdr:cNvSpPr txBox="1"/>
      </cdr:nvSpPr>
      <cdr:spPr>
        <a:xfrm xmlns:a="http://schemas.openxmlformats.org/drawingml/2006/main">
          <a:off x="2160240" y="4797152"/>
          <a:ext cx="361138" cy="2162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5</a:t>
          </a:r>
          <a:endParaRPr lang="es-MX" sz="1400" dirty="0">
            <a:solidFill>
              <a:sysClr val="windowText" lastClr="000000"/>
            </a:solidFill>
          </a:endParaRPr>
        </a:p>
      </cdr:txBody>
    </cdr:sp>
  </cdr:relSizeAnchor>
  <cdr:relSizeAnchor xmlns:cdr="http://schemas.openxmlformats.org/drawingml/2006/chartDrawing">
    <cdr:from>
      <cdr:x>0.14979</cdr:x>
      <cdr:y>0.12201</cdr:y>
    </cdr:from>
    <cdr:to>
      <cdr:x>0.22011</cdr:x>
      <cdr:y>0.18854</cdr:y>
    </cdr:to>
    <cdr:sp macro="" textlink="">
      <cdr:nvSpPr>
        <cdr:cNvPr id="10" name="1 CuadroTexto"/>
        <cdr:cNvSpPr txBox="1"/>
      </cdr:nvSpPr>
      <cdr:spPr>
        <a:xfrm xmlns:a="http://schemas.openxmlformats.org/drawingml/2006/main">
          <a:off x="1224136" y="836712"/>
          <a:ext cx="574683" cy="45626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46</a:t>
          </a:r>
          <a:endParaRPr lang="es-MX" sz="1400" dirty="0">
            <a:solidFill>
              <a:sysClr val="windowText" lastClr="000000"/>
            </a:solidFill>
          </a:endParaRPr>
        </a:p>
      </cdr:txBody>
    </cdr:sp>
  </cdr:relSizeAnchor>
  <cdr:relSizeAnchor xmlns:cdr="http://schemas.openxmlformats.org/drawingml/2006/chartDrawing">
    <cdr:from>
      <cdr:x>0.60797</cdr:x>
      <cdr:y>0.752</cdr:y>
    </cdr:from>
    <cdr:to>
      <cdr:x>0.65215</cdr:x>
      <cdr:y>0.78352</cdr:y>
    </cdr:to>
    <cdr:sp macro="" textlink="">
      <cdr:nvSpPr>
        <cdr:cNvPr id="11" name="1 CuadroTexto"/>
        <cdr:cNvSpPr txBox="1"/>
      </cdr:nvSpPr>
      <cdr:spPr>
        <a:xfrm xmlns:a="http://schemas.openxmlformats.org/drawingml/2006/main">
          <a:off x="4968552" y="5157192"/>
          <a:ext cx="361057" cy="2161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dirty="0" smtClean="0">
              <a:solidFill>
                <a:sysClr val="windowText" lastClr="000000"/>
              </a:solidFill>
            </a:rPr>
            <a:t>1</a:t>
          </a:r>
          <a:endParaRPr lang="es-MX" sz="1100" dirty="0">
            <a:solidFill>
              <a:sysClr val="windowText" lastClr="000000"/>
            </a:solidFill>
          </a:endParaRPr>
        </a:p>
      </cdr:txBody>
    </cdr:sp>
  </cdr:relSizeAnchor>
  <cdr:relSizeAnchor xmlns:cdr="http://schemas.openxmlformats.org/drawingml/2006/chartDrawing">
    <cdr:from>
      <cdr:x>0.58153</cdr:x>
      <cdr:y>0.731</cdr:y>
    </cdr:from>
    <cdr:to>
      <cdr:x>0.6089</cdr:x>
      <cdr:y>0.76832</cdr:y>
    </cdr:to>
    <cdr:sp macro="" textlink="">
      <cdr:nvSpPr>
        <cdr:cNvPr id="12" name="1 CuadroTexto"/>
        <cdr:cNvSpPr txBox="1"/>
      </cdr:nvSpPr>
      <cdr:spPr>
        <a:xfrm xmlns:a="http://schemas.openxmlformats.org/drawingml/2006/main">
          <a:off x="4752528" y="5013176"/>
          <a:ext cx="223678" cy="25594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2</a:t>
          </a:r>
          <a:endParaRPr lang="es-MX" sz="1400" dirty="0">
            <a:solidFill>
              <a:sysClr val="windowText" lastClr="000000"/>
            </a:solidFill>
          </a:endParaRPr>
        </a:p>
      </cdr:txBody>
    </cdr:sp>
  </cdr:relSizeAnchor>
  <cdr:relSizeAnchor xmlns:cdr="http://schemas.openxmlformats.org/drawingml/2006/chartDrawing">
    <cdr:from>
      <cdr:x>0.49342</cdr:x>
      <cdr:y>0.7415</cdr:y>
    </cdr:from>
    <cdr:to>
      <cdr:x>0.5376</cdr:x>
      <cdr:y>0.77303</cdr:y>
    </cdr:to>
    <cdr:sp macro="" textlink="">
      <cdr:nvSpPr>
        <cdr:cNvPr id="13" name="1 CuadroTexto"/>
        <cdr:cNvSpPr txBox="1"/>
      </cdr:nvSpPr>
      <cdr:spPr>
        <a:xfrm xmlns:a="http://schemas.openxmlformats.org/drawingml/2006/main">
          <a:off x="4032448" y="5085184"/>
          <a:ext cx="361057" cy="2162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2</a:t>
          </a:r>
          <a:endParaRPr lang="es-MX" sz="1400" dirty="0">
            <a:solidFill>
              <a:sysClr val="windowText" lastClr="000000"/>
            </a:solidFill>
          </a:endParaRPr>
        </a:p>
      </cdr:txBody>
    </cdr:sp>
  </cdr:relSizeAnchor>
  <cdr:relSizeAnchor xmlns:cdr="http://schemas.openxmlformats.org/drawingml/2006/chartDrawing">
    <cdr:from>
      <cdr:x>0.45818</cdr:x>
      <cdr:y>0.731</cdr:y>
    </cdr:from>
    <cdr:to>
      <cdr:x>0.50237</cdr:x>
      <cdr:y>0.76253</cdr:y>
    </cdr:to>
    <cdr:sp macro="" textlink="">
      <cdr:nvSpPr>
        <cdr:cNvPr id="14" name="1 CuadroTexto"/>
        <cdr:cNvSpPr txBox="1"/>
      </cdr:nvSpPr>
      <cdr:spPr>
        <a:xfrm xmlns:a="http://schemas.openxmlformats.org/drawingml/2006/main">
          <a:off x="3744416" y="5013176"/>
          <a:ext cx="361138" cy="2162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3</a:t>
          </a:r>
          <a:endParaRPr lang="es-MX" sz="1400" dirty="0">
            <a:solidFill>
              <a:sysClr val="windowText" lastClr="000000"/>
            </a:solidFill>
          </a:endParaRPr>
        </a:p>
      </cdr:txBody>
    </cdr:sp>
  </cdr:relSizeAnchor>
  <cdr:relSizeAnchor xmlns:cdr="http://schemas.openxmlformats.org/drawingml/2006/chartDrawing">
    <cdr:from>
      <cdr:x>0.37888</cdr:x>
      <cdr:y>0.7415</cdr:y>
    </cdr:from>
    <cdr:to>
      <cdr:x>0.42306</cdr:x>
      <cdr:y>0.77303</cdr:y>
    </cdr:to>
    <cdr:sp macro="" textlink="">
      <cdr:nvSpPr>
        <cdr:cNvPr id="15" name="1 CuadroTexto"/>
        <cdr:cNvSpPr txBox="1"/>
      </cdr:nvSpPr>
      <cdr:spPr>
        <a:xfrm xmlns:a="http://schemas.openxmlformats.org/drawingml/2006/main">
          <a:off x="3096344" y="5085184"/>
          <a:ext cx="361056" cy="2162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2</a:t>
          </a:r>
          <a:endParaRPr lang="es-MX" sz="1400" dirty="0">
            <a:solidFill>
              <a:sysClr val="windowText" lastClr="000000"/>
            </a:solidFill>
          </a:endParaRPr>
        </a:p>
      </cdr:txBody>
    </cdr:sp>
  </cdr:relSizeAnchor>
  <cdr:relSizeAnchor xmlns:cdr="http://schemas.openxmlformats.org/drawingml/2006/chartDrawing">
    <cdr:from>
      <cdr:x>0.34363</cdr:x>
      <cdr:y>0.752</cdr:y>
    </cdr:from>
    <cdr:to>
      <cdr:x>0.38782</cdr:x>
      <cdr:y>0.78352</cdr:y>
    </cdr:to>
    <cdr:sp macro="" textlink="">
      <cdr:nvSpPr>
        <cdr:cNvPr id="16" name="1 CuadroTexto"/>
        <cdr:cNvSpPr txBox="1"/>
      </cdr:nvSpPr>
      <cdr:spPr>
        <a:xfrm xmlns:a="http://schemas.openxmlformats.org/drawingml/2006/main">
          <a:off x="2808312" y="5157192"/>
          <a:ext cx="361138" cy="2161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Gill Sans MT"/>
            </a:defRPr>
          </a:lvl1pPr>
          <a:lvl2pPr marL="457200" indent="0">
            <a:defRPr sz="1100">
              <a:latin typeface="Gill Sans MT"/>
            </a:defRPr>
          </a:lvl2pPr>
          <a:lvl3pPr marL="914400" indent="0">
            <a:defRPr sz="1100">
              <a:latin typeface="Gill Sans MT"/>
            </a:defRPr>
          </a:lvl3pPr>
          <a:lvl4pPr marL="1371600" indent="0">
            <a:defRPr sz="1100">
              <a:latin typeface="Gill Sans MT"/>
            </a:defRPr>
          </a:lvl4pPr>
          <a:lvl5pPr marL="1828800" indent="0">
            <a:defRPr sz="1100">
              <a:latin typeface="Gill Sans MT"/>
            </a:defRPr>
          </a:lvl5pPr>
          <a:lvl6pPr marL="2286000" indent="0">
            <a:defRPr sz="1100">
              <a:latin typeface="Gill Sans MT"/>
            </a:defRPr>
          </a:lvl6pPr>
          <a:lvl7pPr marL="2743200" indent="0">
            <a:defRPr sz="1100">
              <a:latin typeface="Gill Sans MT"/>
            </a:defRPr>
          </a:lvl7pPr>
          <a:lvl8pPr marL="3200400" indent="0">
            <a:defRPr sz="1100">
              <a:latin typeface="Gill Sans MT"/>
            </a:defRPr>
          </a:lvl8pPr>
          <a:lvl9pPr marL="3657600" indent="0">
            <a:defRPr sz="1100">
              <a:latin typeface="Gill Sans MT"/>
            </a:defRPr>
          </a:lvl9pPr>
        </a:lstStyle>
        <a:p xmlns:a="http://schemas.openxmlformats.org/drawingml/2006/main">
          <a:r>
            <a:rPr lang="es-MX" sz="1400" dirty="0" smtClean="0">
              <a:solidFill>
                <a:sysClr val="windowText" lastClr="000000"/>
              </a:solidFill>
            </a:rPr>
            <a:t>1</a:t>
          </a:r>
          <a:endParaRPr lang="es-MX" sz="1400" dirty="0">
            <a:solidFill>
              <a:sysClr val="windowText" lastClr="00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8EA0DE-A6FC-4AE2-A9B5-C1C68DBCA675}" type="datetimeFigureOut">
              <a:rPr lang="es-MX" smtClean="0"/>
              <a:pPr/>
              <a:t>02/06/2012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541B75-6DB4-46A2-ABF7-A0672336A32B}"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10</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11</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12</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13</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14</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15</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16</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17</a:t>
            </a:fld>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18</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19</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20</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21</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22</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23</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25</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26</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27</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28</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29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a:t>
            </a:fld>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30</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31</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32</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35</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36</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37</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38</a:t>
            </a:fld>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39</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a:t>
            </a:fld>
            <a:endParaRPr 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41</a:t>
            </a:fld>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42</a:t>
            </a:fld>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43</a:t>
            </a:fld>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44</a:t>
            </a:fld>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45</a:t>
            </a:fld>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46</a:t>
            </a:fld>
            <a:endParaRPr 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47</a:t>
            </a:fld>
            <a:endParaRPr 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48</a:t>
            </a:fld>
            <a:endParaRPr lang="es-MX"/>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49</a:t>
            </a:fld>
            <a:endParaRPr lang="es-MX"/>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50</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6</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7</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8</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1541B75-6DB4-46A2-ABF7-A0672336A32B}" type="slidenum">
              <a:rPr lang="es-MX" smtClean="0"/>
              <a:pPr/>
              <a:t>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4C64938D-1EC9-40F8-A0F1-D81C1805CEEB}" type="datetimeFigureOut">
              <a:rPr lang="es-MX" smtClean="0"/>
              <a:pPr/>
              <a:t>02/06/2012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A930E1FE-6620-4FA3-8E8F-0297C4A7E9B1}" type="slidenum">
              <a:rPr lang="es-MX" smtClean="0"/>
              <a:pPr/>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C64938D-1EC9-40F8-A0F1-D81C1805CEEB}" type="datetimeFigureOut">
              <a:rPr lang="es-MX" smtClean="0"/>
              <a:pPr/>
              <a:t>02/06/2012</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930E1FE-6620-4FA3-8E8F-0297C4A7E9B1}" type="slidenum">
              <a:rPr lang="es-MX" smtClean="0"/>
              <a:pPr/>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4.xml"/><Relationship Id="rId11" Type="http://schemas.openxmlformats.org/officeDocument/2006/relationships/image" Target="../media/image16.jpeg"/><Relationship Id="rId5" Type="http://schemas.openxmlformats.org/officeDocument/2006/relationships/diagramQuickStyle" Target="../diagrams/quickStyle4.xml"/><Relationship Id="rId15" Type="http://schemas.openxmlformats.org/officeDocument/2006/relationships/image" Target="../media/image20.jpeg"/><Relationship Id="rId10" Type="http://schemas.openxmlformats.org/officeDocument/2006/relationships/image" Target="../media/image15.jpeg"/><Relationship Id="rId4" Type="http://schemas.openxmlformats.org/officeDocument/2006/relationships/diagramLayout" Target="../diagrams/layout4.xml"/><Relationship Id="rId9" Type="http://schemas.openxmlformats.org/officeDocument/2006/relationships/image" Target="../media/image14.jpeg"/><Relationship Id="rId1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www.economia-snci.gob.mx/siavi4/socios.php?f=Q04sMjAwNzk5LENhbmFkYSwxLGZyYWMsaW1w&amp;keepThis=true&amp;TB_iframe=true&amp;height=500&amp;width=1000" TargetMode="External"/><Relationship Id="rId5" Type="http://schemas.openxmlformats.org/officeDocument/2006/relationships/hyperlink" Target="http://www.economia-snci.gob.mx/siavi4/socios.php?f=QlIsMjAwNzk5LEJyYXNpbCAoUmVw+mJsaWNhIEZlZGVyYXRpdmEgZGVsKSwxLGZyYWMsaW1w&amp;keepThis=true&amp;TB_iframe=true&amp;height=500&amp;width=1000" TargetMode="External"/><Relationship Id="rId4" Type="http://schemas.openxmlformats.org/officeDocument/2006/relationships/hyperlink" Target="http://www.economia-snci.gob.mx/siavi4/socios.php?f=RVUsMjAwNzk5LEVzdGFkb3MgVW5pZG9zIGRlIEFtZXJpY2EsMSxmcmFjLGltcA==&amp;keepThis=true&amp;TB_iframe=true&amp;height=500&amp;width=1000"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economia-snci.gob.mx/siavi4/socios.php?f=RkksMjAwNzk5LEZpbmxhbmRpYSAoUmVw+mJsaWNhIGRlKSwxLGZyYWMsaW1w&amp;keepThis=true&amp;TB_iframe=true&amp;height=500&amp;width=1000" TargetMode="External"/><Relationship Id="rId3" Type="http://schemas.openxmlformats.org/officeDocument/2006/relationships/hyperlink" Target="http://www.economia-snci.gob.mx/siavi4/socios.php?f=R0UsMjAwNzk5LEFsZW1hbmlhIChSZXD6YmxpY2EgRmVkZXJhbCBkZSksMSxmcmFjLGltcA==&amp;keepThis=true&amp;TB_iframe=true&amp;height=500&amp;width=1000" TargetMode="External"/><Relationship Id="rId7" Type="http://schemas.openxmlformats.org/officeDocument/2006/relationships/hyperlink" Target="http://www.economia-snci.gob.mx/siavi4/socios.php?f=U1AsMjAwNzk5LEVzcGHxYSAoUmVpbm8gZGUpLDEsZnJhYyxpbXA=&amp;keepThis=true&amp;TB_iframe=true&amp;height=500&amp;width=1000"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www.economia-snci.gob.mx/siavi4/socios.php?f=RjYsMjAwNzk5LENoaWxlKFJlcPpibGljYSBkZSApLDEsZnJhYyxpbXA=&amp;keepThis=true&amp;TB_iframe=true&amp;height=500&amp;width=1000" TargetMode="External"/><Relationship Id="rId5" Type="http://schemas.openxmlformats.org/officeDocument/2006/relationships/hyperlink" Target="http://www.economia-snci.gob.mx/siavi4/socios.php?f=QkUsMjAwNzk5LEJlbGdpY2EsIChSZWlubyBkZSksMSxmcmFjLGltcA==&amp;keepThis=true&amp;TB_iframe=true&amp;height=500&amp;width=1000" TargetMode="External"/><Relationship Id="rId10" Type="http://schemas.openxmlformats.org/officeDocument/2006/relationships/hyperlink" Target="http://www.economia-snci.gob.mx/siavi4/socios.php?f=SVQsMjAwNzk5LEl0YWxpYSwxLGZyYWMsaW1w&amp;keepThis=true&amp;TB_iframe=true&amp;height=500&amp;width=1000" TargetMode="External"/><Relationship Id="rId4" Type="http://schemas.openxmlformats.org/officeDocument/2006/relationships/hyperlink" Target="http://www.economia-snci.gob.mx/siavi4/socios.php?f=QjQsMjAwNzk5LEFyZ2VudGluYSwgUmVw+mJsaWNhLDEsZnJhYyxpbXA=&amp;keepThis=true&amp;TB_iframe=true&amp;height=500&amp;width=1000" TargetMode="External"/><Relationship Id="rId9" Type="http://schemas.openxmlformats.org/officeDocument/2006/relationships/hyperlink" Target="http://www.economia-snci.gob.mx/siavi4/socios.php?f=RlIsMjAwNzk5LEZyYW5jaWEsMSxmcmFjLGltcA==&amp;keepThis=true&amp;TB_iframe=true&amp;height=500&amp;width=100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economia-snci.gob.mx/siavi4/socios.php?f=Q04sMjAwNzk5LENhbmFkYSAgICAgICAgICAgICAgICAgICAgICAgICAgICAgICAgICAgICAgICAgICAgICAgICAgICAgICwxLGZyYWMsZXhw&amp;keepThis=true&amp;TB_iframe=true&amp;height=500&amp;width=1000"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4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39.jpe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C:\Documents and Settings\PROPIETARIO\Mis documentos\Mis imágenes\294869_278908545473825_100000640445993_950747_1878825329_n.jpg"/>
          <p:cNvPicPr/>
          <p:nvPr/>
        </p:nvPicPr>
        <p:blipFill>
          <a:blip r:embed="rId3" cstate="print"/>
          <a:srcRect/>
          <a:stretch>
            <a:fillRect/>
          </a:stretch>
        </p:blipFill>
        <p:spPr bwMode="auto">
          <a:xfrm>
            <a:off x="0" y="0"/>
            <a:ext cx="9143999" cy="6857999"/>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043608" y="332656"/>
            <a:ext cx="7416824" cy="6186309"/>
          </a:xfrm>
          <a:prstGeom prst="rect">
            <a:avLst/>
          </a:prstGeom>
          <a:noFill/>
          <a:ln>
            <a:noFill/>
          </a:ln>
        </p:spPr>
        <p:txBody>
          <a:bodyPr wrap="square" rtlCol="0">
            <a:spAutoFit/>
          </a:bodyPr>
          <a:lstStyle/>
          <a:p>
            <a:pPr marL="180000">
              <a:lnSpc>
                <a:spcPct val="150000"/>
              </a:lnSpc>
            </a:pPr>
            <a:r>
              <a:rPr lang="es-MX" dirty="0" smtClean="0"/>
              <a:t>Las propiedades que deben tener las mermeladas en particular para ser un buen producto alimenticio, incluyen entre otras: </a:t>
            </a:r>
          </a:p>
          <a:p>
            <a:pPr marL="180000">
              <a:lnSpc>
                <a:spcPct val="150000"/>
              </a:lnSpc>
            </a:pPr>
            <a:endParaRPr lang="es-MX" b="1" dirty="0" smtClean="0"/>
          </a:p>
          <a:p>
            <a:pPr marL="180000">
              <a:lnSpc>
                <a:spcPct val="150000"/>
              </a:lnSpc>
            </a:pPr>
            <a:r>
              <a:rPr lang="es-MX" b="1" dirty="0" smtClean="0"/>
              <a:t>• Contenido de calorías adecuado </a:t>
            </a:r>
          </a:p>
          <a:p>
            <a:pPr marL="180000">
              <a:lnSpc>
                <a:spcPct val="150000"/>
              </a:lnSpc>
            </a:pPr>
            <a:endParaRPr lang="es-MX" b="1" dirty="0" smtClean="0"/>
          </a:p>
          <a:p>
            <a:pPr marL="180000">
              <a:lnSpc>
                <a:spcPct val="150000"/>
              </a:lnSpc>
            </a:pPr>
            <a:r>
              <a:rPr lang="es-MX" b="1" dirty="0" smtClean="0"/>
              <a:t>• Sabor asociado a la fruta </a:t>
            </a:r>
          </a:p>
          <a:p>
            <a:pPr marL="180000">
              <a:lnSpc>
                <a:spcPct val="150000"/>
              </a:lnSpc>
            </a:pPr>
            <a:endParaRPr lang="es-MX" b="1" dirty="0" smtClean="0"/>
          </a:p>
          <a:p>
            <a:pPr marL="180000">
              <a:lnSpc>
                <a:spcPct val="150000"/>
              </a:lnSpc>
            </a:pPr>
            <a:r>
              <a:rPr lang="es-MX" b="1" dirty="0" smtClean="0"/>
              <a:t>• Acidez media </a:t>
            </a:r>
          </a:p>
          <a:p>
            <a:pPr marL="180000">
              <a:lnSpc>
                <a:spcPct val="150000"/>
              </a:lnSpc>
            </a:pPr>
            <a:endParaRPr lang="es-MX" b="1" dirty="0" smtClean="0"/>
          </a:p>
          <a:p>
            <a:pPr marL="180000">
              <a:lnSpc>
                <a:spcPct val="150000"/>
              </a:lnSpc>
            </a:pPr>
            <a:r>
              <a:rPr lang="es-MX" b="1" dirty="0" smtClean="0"/>
              <a:t>• Consistencia y aspecto agradable </a:t>
            </a:r>
          </a:p>
          <a:p>
            <a:pPr marL="180000">
              <a:lnSpc>
                <a:spcPct val="150000"/>
              </a:lnSpc>
            </a:pPr>
            <a:endParaRPr lang="es-MX" b="1" dirty="0" smtClean="0"/>
          </a:p>
          <a:p>
            <a:pPr marL="180000">
              <a:lnSpc>
                <a:spcPct val="150000"/>
              </a:lnSpc>
            </a:pPr>
            <a:r>
              <a:rPr lang="es-MX" b="1" dirty="0" smtClean="0"/>
              <a:t>• Color acorde a la fruta </a:t>
            </a:r>
          </a:p>
          <a:p>
            <a:pPr marL="180000">
              <a:lnSpc>
                <a:spcPct val="150000"/>
              </a:lnSpc>
            </a:pPr>
            <a:endParaRPr lang="es-MX" b="1" dirty="0" smtClean="0"/>
          </a:p>
          <a:p>
            <a:pPr marL="180000">
              <a:lnSpc>
                <a:spcPct val="150000"/>
              </a:lnSpc>
            </a:pPr>
            <a:r>
              <a:rPr lang="es-MX" b="1" dirty="0" smtClean="0"/>
              <a:t>• Aroma agradable </a:t>
            </a:r>
          </a:p>
          <a:p>
            <a:endParaRPr lang="es-MX"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987824" y="2564904"/>
          <a:ext cx="3096344" cy="1656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218" name="Picture 2" descr="http://t2.gstatic.com/images?q=tbn:ANd9GcSLvxq5XPVmPlkFikDXUd_9PcFsiWWTbDwU1S_lzV8YajqV9yQeGA"/>
          <p:cNvPicPr>
            <a:picLocks noChangeAspect="1" noChangeArrowheads="1"/>
          </p:cNvPicPr>
          <p:nvPr/>
        </p:nvPicPr>
        <p:blipFill>
          <a:blip r:embed="rId8" cstate="print"/>
          <a:srcRect/>
          <a:stretch>
            <a:fillRect/>
          </a:stretch>
        </p:blipFill>
        <p:spPr bwMode="auto">
          <a:xfrm>
            <a:off x="3635896" y="188640"/>
            <a:ext cx="2181225" cy="2095501"/>
          </a:xfrm>
          <a:prstGeom prst="rect">
            <a:avLst/>
          </a:prstGeom>
          <a:noFill/>
        </p:spPr>
      </p:pic>
      <p:pic>
        <p:nvPicPr>
          <p:cNvPr id="9220" name="Picture 4" descr="http://t0.gstatic.com/images?q=tbn:ANd9GcSarxepylaOTZOWUYqDPTb5qlDeTWoqdb504XsSoPhdv7VBQXRR"/>
          <p:cNvPicPr>
            <a:picLocks noChangeAspect="1" noChangeArrowheads="1"/>
          </p:cNvPicPr>
          <p:nvPr/>
        </p:nvPicPr>
        <p:blipFill>
          <a:blip r:embed="rId9" cstate="print"/>
          <a:srcRect/>
          <a:stretch>
            <a:fillRect/>
          </a:stretch>
        </p:blipFill>
        <p:spPr bwMode="auto">
          <a:xfrm>
            <a:off x="6300192" y="188640"/>
            <a:ext cx="1800200" cy="1857376"/>
          </a:xfrm>
          <a:prstGeom prst="rect">
            <a:avLst/>
          </a:prstGeom>
          <a:noFill/>
        </p:spPr>
      </p:pic>
      <p:pic>
        <p:nvPicPr>
          <p:cNvPr id="9224" name="Picture 8" descr="http://t1.gstatic.com/images?q=tbn:ANd9GcQd5kCUra10rMbvfMZZyErOgptzb6zBlwX-TJr9es7TfD0aZEwHkA"/>
          <p:cNvPicPr>
            <a:picLocks noChangeAspect="1" noChangeArrowheads="1"/>
          </p:cNvPicPr>
          <p:nvPr/>
        </p:nvPicPr>
        <p:blipFill>
          <a:blip r:embed="rId10" cstate="print"/>
          <a:srcRect/>
          <a:stretch>
            <a:fillRect/>
          </a:stretch>
        </p:blipFill>
        <p:spPr bwMode="auto">
          <a:xfrm>
            <a:off x="6156176" y="4869160"/>
            <a:ext cx="2714625" cy="1685926"/>
          </a:xfrm>
          <a:prstGeom prst="rect">
            <a:avLst/>
          </a:prstGeom>
          <a:noFill/>
        </p:spPr>
      </p:pic>
      <p:sp>
        <p:nvSpPr>
          <p:cNvPr id="9226" name="AutoShape 10" descr="data:image/jpeg;base64,/9j/4AAQSkZJRgABAQAAAQABAAD/2wCEAAkGBhQSERUTExQWFRUWFxoZGRYXFx0aHxoaHB0cGhgdIBcYHCYiHBojHBYWHy8iIycpLCwsGB4xNTAqNSYrLCkBCQoKDgwOGg8PGi8lHyQvNSwpKiwtLCwvNCosLCwsKS0wLCwsLCwpLC8sLi0sLCksLCwsKSwsLCksKSwsKSwsLP/AABEIAMgA9AMBIgACEQEDEQH/xAAcAAACAgMBAQAAAAAAAAAAAAAABQQGAgMHAQj/xAA5EAACAQMCBAQFAgUDBQEBAAABAgMABBESIQUGMUETIlFhBzJxgZEUoSNCsdHwYsHxFUNSguEzcv/EABoBAAIDAQEAAAAAAAAAAAAAAAADAQIEBQb/xAAwEQACAgEDAwEGBgIDAAAAAAAAAQIRAwQhMRJBUQUTImFxgZEjMqGx0fDB4RQV8f/aAAwDAQACEQMRAD8A7jRRRQAUUUUAFFFFABRRRQAV5mhmqi8yc9L4giikKR7+JOozj2UH+tUnNQ5H4NPPPPogi7XFwqKWdgqgZJJwAPrVH4r8WIkP8KNpF/8AMnSD9Nske9VO9vLh7Zp/1muOPDBZQPMSdI8vc98HbNJzxt0tTaPbhHkwQ8gAOCc583TPY1lyZ5dtv1PSaT0WG/tX1O6pOq8vffbYvknxVKJHM8KeFIzABZcuAvU6MdKbxfE2zJGWZc9CykCqNwb4fR3FokmvD4dnwc4058o/FJb7mvVbLbSKpaE/wpNslOhU4pbzZYq34tDv+q0eaXTjvZ1KnVXdPe7+68nerS8SRQ6MGVhkEbgit9cu+FXHtUZi1dGOB6D29q6gDW7HLqgpeTyuowvDllj8M9oorzNXEHtFeZr2gAooqDxPjUNuuqZwg7Z6n6AbmobrklJt0idRVWf4lWI/7pP0Rv7VK4fz1ZzMFWYBj0DeXP5qiywbpNDXgypW4uvkP6K8DZr2mCQooooAKKKKACiiigAooooAKKKX8b4oLeIyHHYDPTJ9faobpWyYxcmkuWTZJQoyTgeppa3M9uG0mUA++QPyaq3Erx3ZZBIXEYLyqGwNIH08ue3X2qqTcejlubcx6lfWVkMnnjRG6HI6Dc9cHIrNPM06X6+DrYfT1JXN/bs/DOyQ3KuMqwYeoOa21ye6uLi3mDRuiah5Q3kVkGSCcnqQMDucirpwLm5J4S52ZRlh9s9KnFqIzbi9mZtRo5YkpRdoVc/c3aEa3hBeUkB8dAudxn1NUG44lLDC/iWy6JAyKWHyk+hPcVu4nxa7ijmfSPDklVvExkqQdQGexOKT8Y5hmubdIyrFY2LFgDglthnA2wM1myZbbd9ttj2Pp2h9hjSpNN+8734v4cPaiTxPk65htllJ1RFQ7AdFJ+XI79etTOMc1eNaKJbTEkieWduhC7HT6DY1HveYbySwAKYt20pr7tp7dem3pWmCeS6tv08cW9vCTI8hGFUEsQvoWz+1VdK4w8dxsuuSjPNTqXKfb4/Xt9yNf28tokXhz5M0evQufKG20kfStS8EjEEEjMWlkdsp0VUHynPfO/4qHb3GVw5LMMLEu53J6Z+/SsZNXiaJG0Bcg53C4HTrtSJN79PBrfSqc5brd7c819i2cE46H4gGGlfKFwowCF2BwOgwK7LHfqkWt2CqBuTXzPyvxcQT+K4Zh7f50qyXnPUlxIPEYiDso2A/ufet8JrFirl3/B47V4nq9R7qqKSX0X+S9cf+KTKdNvHtnGpt/vpB6VEveZrua2EyyFcHcLgDH1qlv4UivJ4hT0z3x2GabWtiX4SzxzambJaIMoxg4+U7+hJrL15Jt23wdSOj02KEV0q7Stqxlyr8SnFyIZpNcbfzMflP19K6zBOGUEd6+bbGMIjspHiYwVPY+3tXR/hnzQwgdJTkRbj/APnc4/Y1p02Vv8N/c5Xqmijj/FxqlxR0m7u1jQu5CqoySa4ZzVzK808khGVJwmeyjoPxvUrjXFri8mJD9ckLk4UdtulRLC+RXaK5TYKcEeo37+tJy5vabLZG/wBO9OeD8We78eDRwW3a5iZVQA7+bNLbThbeMyM2Cv8At7d6mcMvpbV2kSI+EcgA5xjtvXtlZC6EtwzaCCQFHbp/XNIcU0vPc7b2u+Hx33HvKfP721ytvI5eJjpBJyUJ6de3tXZoJgwyK+YTaoH3bfPrXWPhtzUzZgkOdIBUn06Y+1bNLmv3H9P4PKep6L2cnkiqXdf5OlUV4pzXtbjhhRRRQAUUUUAFFFFABVT5vlEksUDIzowYsB/5dI/3OcVbKoHPMUi3MckWA5GBk4+Q6hkmlZW1Hb4fuatGk8yT/rrYR3dj+sjnJWRJokER8OQohWM4bV2PfOfSlPLsscNnPbvIV8R2ZWMeRLp06QshGk4GQR13BFe/9GnSCaWWWSOVn1+GpGD5v4ib7iQbkfWsOM8xwTrHbwtphEi5Lqz6NWA7P32O/UdcVik2t/geh2ulxfbtXjzvwRbKcSyPgTOsKArpIYI5bZTn+UjOFHQ70ScwmJiqqQ0iFSvT6EfmpXEOLJEzGMKI30L5FCgtHukgUd9nOP8AUd6p3G+Pq8oI7FQGU4I3yxxjcYrIouU0odrV/oWnkUYSlkXLW1/WqGF1xqQw/pmJCK5cqeurpv8Av+auvE+ZLT9BgKokaERqqHGCcZyvSqZYWytejx1kuMuTIqL5nBHlCgEe25IAxRZfo47uSO8E8arq0R+UHV1RGcE74xuOta4RyJP7HQy6vTZHDq2f5kl3b8/EccJ5ugSxNvMhkILFV/lDdiTntVTXijJrCthXGlgNwR1xUm4iMEkc2mMZxKsfzhRk6QwP5wai3/EvFLySEF3bUWwP2A6ClSk3Xw2NsUo9TjST3dvv8uEbbzh0yNodTG2A2DscHcH8b1rvbFTECsupzs6n1379xWVxxZpDrZiznC6ievYeY+gwKsPAbOyfh80xkZ7lTpCLj52BC+U/ynHzHpjIpmHBLJJ9PCOf6jq8eGC6ncn4+RQP1BPlFWLg8sUivFJc/piFOnMYIcgbKXPTUdgBUbhdx4L6ZVxF4qucpg6sEYMhGQvfH3qZ8TrpWmURLqQwphyFxnvoKnpnbLb9a6MdPFLqe55WWpl+WOxHs+e2eGOzlVBErAtIo0uwz8uroOo3xnbrW7mO3hN2UsIyVAXJ2bzEDUc74G/XqD71q5O5OiuTCZJcNI8mUBGdKaQPu5Y7EdFJqZzZCOFXkqwOyshUp8pyMZwxH8wONgOmTkECmKEVGmuRPtpt23/f5EF7I0MjJIrIwIDAgjfAyd+xzVk5U4yFhkXcmTyD2J7H96Tc7cdlvhDcNCUXRpLhAoZgfNhh8256nf8AFaOTbET3WmaYW6mNnDlxEMgeTDHpn1HWs0sPS/c5Nf8Az55Ns265HNl48MuVViV7b4x6VnzBxNriUfwyrDqN8/8AFe8n85sjtDJiVmbytnLHA6EjquOh9fY00teM6rt3KAal07joK58odD6Wz1Wn1K1EfaRXw53+RtXmrxLdbURjWcKOwHbc0mu+HyQMVD+moj+3rUziEAeYeABlPMTUW+4gZsoqgFfmJ9elUbb37mqHTBtcJ7v5m4cPhjlVjllwc5/Y7/WtP/WPBmDwnGCCP7Usa5d0IY4IOPtTDk/gpnkyRkKR9M03FhlkmoxOZqtTjxY25K7VH0HwDiHixK3qAf2ppSjl6xMcYB9Kb115c7HimFFFFVICiiigAooooAKrfOPCjLGCuzLuD/UVZKT8a5mtLfInmRDjOCd8euBviodPZl4ScJKUeUcluxK8si3EpRXbUQihsHGCwVuuMDp60lHFBFb/AKcOygnzgkaZGHysBjO/pT7mu6kuPGuYI0e2hGV1A4ffBbAI1A5GN8de9c94Jea7lhGrnUVKxdicjXsD5QBqC433xnrWWWlbdJ0n96+Z2Y+opxuUd19r+RheBvMxcgD/ALQJJA/mJX6Z2z9cVYOSeD2spEcsmCTgkjfffJJ7dtI7jrWnnG7We6REt3t1iVY5sEAksdgVGAFOwxv19qkc78uQJZxXMXQkoTqGc4ymAdwM+lbcWKOO3V1sc7LllkbfdiPgfFZ4r9FtvPplKoDsGTVlg2d8YGcncYFSfiJwyZbp5Z3LtJhwVOcZ6YyBsOg27VD5N5dupjJcwqGWIEsXPXAy3TcnpUfmPmWa6w0w3XyBwSF0gbDwyTg+4NTS6aFdTvqNk3FlhuIniCzKFjZo5MsrMVGsHUc7tq27du1beJRblzH4auSVABC464BPoCKZ8Js5LCzMs1vGVu48IJFJOA3zZyChKttg42GRVN/WsDoDEITuuo6cjYEj/wAhnr1rLkxdXGx0tLrXhT6t0/0HvAJVMyrIpkAI0R6iqsxO2phuB7Dc01u0bhfEdcsSIr6XCKp0qGBwQpY5AOT3P0zWrgnK0ct6lnNMCzKrfwxnDMoOjX3wCM42yfY0n564a9vdvE8jSaAoVnznRpBQYJ2IBxjsRWnGvZxW25i1GX2krssnxG46lxcZhQ6VRPEdGLqWxuSBspx6529OlefDTg9lczOlwwL7BFJ0gjfLZ9jim3wv4pELe4t5UC5hYqMYLZGdW/eqfwmwkuLpEtgqSA5Vl8uAvViTt6ZznPpTGqldcibdBc3H6a7ZIGLypJoTRgqxyR82e/l2GQc9ulLuZJZnu2N1GYXbGpNOjSCPQ9z6mmN7A9vdlpcPIkmSdhqIOSenTAPtuKZc/wDMKXkyyxlcSQxiQd9S5ADZGxGM+Wo36asJK92bObeMeNYWyxiJY4xpOkebVsOufQdB7mqTc3xdUVseRSoO+SuSRk53AyQPQU8514NDbXKxxO7ppRn8oTzEZbT2xjod980olsgkcMocfxCxwVJ0hGxvkYY99tu1Vybvgqrom8q4juY2bYk6UzsNZAAyT7H9xV+uIUV2WQ4bG23psfvVDtM3l8GYkBnDyE9sYL4HoSNh2BA7VaOP3Du7Mu4zv/z2rj6uCeZfI7Hp2VQ/M6RBsZcTMuSSc4INRuIQvG57Z6YPWl0F+VkyGwRWziHFiWVmYsR/zVo4WdfJrF0NpjXhnLc0xGQVH+dq7DyPyoIlG1cr4bz3cuCLeOKPT3Yajn70w4L8Z7u3nAuCskecMoUKR7qR/vXWXs8SqC+p5bNqMmXeTPoRFwMVlSzgPMEV3CssLhlb9j3BHY0zqhmCiiigAooooAKKKqvxJ4s8FixjBLMyJtnOljhtxuNsjb1qUrAi8387qhFtbyp4zkhnyD4Q7n0L+grknxAheyGgO7rcgO3iqjav9QbGpW2/lNbeeuNxq1npgkheNG1K6BFdSQVK4Jyw8w39arfM97LdLHO8UohVSiyHqT/KMHZV1bbUxxio/EsuRlyxxK6voZLKIBVc5kkLEAKTkeUEZOexONqUcJu24beES6TglSVwSMEjGOqk/mrbyjylNDam5hnPiLiRlVQRgdRk9+oydhVGu+YDJdCeZVkYOzMSACxJyC2NiRsOmNqltpryWrYZc93Elzc/qFiKRPpEfkK9AM7Ek5z+a2Nwm9uLGaUvG0MLDUvVgQSuemQMmrNzpzHDNwyJ0/8A1WQFWUgBRg7gdQQarXJXOAt4bmGRgBKjYLDO5G/13A60U1JqyLVGXJ/NAtFlt5S0YYMrHcde2wyDVajtZLmbw4lMjsTgAY2G+fbYZzVs+FdrbSTym6XUNOF9ic7jtnp1pc/FzYXyy24MZUaWGNJZG2bPXcqRv6gHtUSvpVgu5hx/mR54IY5ixeJQqOr5Vk3BDIflfI/zakNuyhW1oDrGFckjQQwJYAbNsCpz61lxOP8AiOobXhiA2c5Gdjn1xWN3LrCnw1QBQuUUgNjbJyT5umcUuT8kfIz4XfNBNFMMjQ4bI2zpPap/FLn9RcyTHLGRi2Gbf13J6E/71u4ldSy21qZhJka0SRgoVosjyqAMlgc/YirLx+5jbhFqyxIJE1KzqN26nDYHZQDknORV0nRK8mHOktqEt54kEJaLS6wyfNIo050t8oGcMepG3XFQfhpzLFa3fiXBwrxsgI30nYqcHsT3PoaYfCQ2/izG4jEx8MBVOOpycAHYen13+tRv3QXD64iAH2hDYx5wSrHGd1yAVxuQexq0tmpdiLs2cb4gzXMmiQ/xCVPhsQCGxlcZPlJxkdNqc888uRWn6cQysztEpkyWyHJ6j/50AFIuMwrHO6oCNMh0KDqwvbzEAswOB033NS+P8yGaKON00yR5DNv+N9/qDVaVO+Sb33I91wyZ7c3LSxuiyeEP4nnbSM7IRq04OcnHWocFu0qZLAhAcKGGoDJ6KcbFm3xk75xWctxKlskZTTGzlwems4ABwewGwPTeotsnnG3TfcVSbruTHdk/galXY4wdJw3Qg9j9CdjmvRxuWN26HPUdqiXF42SQTvsfes1Ushc7+5pKxqduSLN1smeGIOpkLAMT09KsE/LZggFwDryu/wB/T+9IeD2iSvpO22RU+a6lwbVXyoyd+w9KdSS2ITsf2HLZ/RfqYpNLMMkA+mdsVWLbhXiRPKz+YMR+N638LlmGbbxSiYJIH5x7ZzUT/pLlnEZJQHBOdql8BTfYt/wi5va2uxET/Dm2I9G7H/avpKG4BXVnb1r5d4By1oT9SWYBDnWMYB7fuK6JwTi73cJafxWA2UJsuPXA7n3pLmoo04tFOb32o7EkoPQg/Q5rKvn2w5guLed5LfWI0PmQ5xj0YV2XlXmmO9hDrsejKeqt3FVxZlk+ZfW+nZdJTlun3X7Pwx7RRRTjnBVE+L8zJY+Kv/bkRifQZwTj2zV7qofFOQrw6Zh2A+w1DJ/GalOmSuTivOfHBczWhaBhGqYGqMrrwfm65YZx1A++alc78aR+F2yqp1ltyMaVAGwA9Sd6g8/8eF1HapERJ4MbamUZZSzAgF8dAFGB160h5XtVnnRJ2Zo1b5MnBz137dN+5p/dx8k2NrPnvRZSwgsrSDThTjIPXp2rDkzliGW3urm5LaY4yIgOrS9j7gbfk1n8SOXba3nP6YhYwinTuCSfQHO9L+WeMXRT9NBF4uvYAA7Z/bv3qLt1INzTyrwq3lvIIpy3hsT4irsRjoobuT7VH4tZRi5eJAyDxdKA42TVjzdycFa1XttPZXOJF8OWNt1O+Px9a2cbuppJ1mkjaNmVXUFSMqBswyN0OM5paqtyb3ew95z4GlhcRraTfMiNq1/KzdQ2dsbZ71Xr2OaWM3MhUr4nhEhlyW05HkznGN9WMe9TuYeYEuFjIzqVcYPY+ue/tShL3+EYtIyXDFu5wCqqPQbsffI9KmbptXsBOsuJRx21xA0Q8VyumQfMMdVz2Xvgde9ZW1wsdrLG6ljMwIHddGcH6kk7VE4a2iQNjcdARn9venckilS3yvq+Ttg9CPp0rHlycI6Gn0SyR6nKmIgHxEGyw1YVM79s4HbOQB75p5zXYvaEW7P4gZBJhc4DMCO46r8p05BxvUPWWIG4Odt8fv8AXvU9riS4aKByEcHTrkJA3O2T16Y+uafjydad8iNRgWF0naNHKnCZZDJJDMEeFNYDAkSZ3KDAPm9iMe4pNxGSR31yA6nJOfXfT/UYp0XktJmClda5XUCGBHf7f0rZwy7j8bxZ9WFBZQnly4//ADGRk4DYb/1p7p1GzNQj4Ze+FcRyvljG6tg9cqc/sR0qTzDxf9TczTtqYyMTlzuOmOmOmMY/tWb23iashnY7g4GTvlix6jPb3r3jd07iIPIJVRAFwuCvsxxkn+1KUk014J6Gq+JBub55EiViCI10rgYIXUTgnqepwK2+F/Dz7b/81qllDKq6QCuQXG2obYBHqN9+pz7VuVAwwKRkldWNgkrVkEy+TFZ2+pysfYmspbTS4DdKn/8ATWknUWwywGdug9SSe1PUl09V7CXF3Rq4pwzwMMpwTW2ewVESRZCWIyTn2/wU94rynJJbpKp1ydGAOfx+9OeS+VkjjJu4kYhsgHc/Q1lnq8cY9X0NEdNLqoq/AOT5b1Sy5zqIDHpgAZOf2qz8J4KsE0kMhA2642H2rpXALyKQEJEERQAfT7VTef47cuDG48p82On0PrWeGqlLLHxwbseKMIvz5EnJsUU0ssErnws7KDgZ+n4p7ZcRmspzZRKJi5yhz07nPtVY4nJG88CwsqEgZKbYA659638YuP0t0ssbtLgbse2dsf51p2WDjI6OlzRnCpd/3RKteMND+phmABkfLEdMgdM/fNT/AIc8dKXgRdg4bI+gyp/2qrccmYHS0bJq8x1bEk96sPw34Rqm8THTAB/rS9Njcsq+H7Gn1HNjjp5Krv8Ac77BJlQaKxtI8IBRXQZ4w2vIAMkgD1NIuNTeKhUx6oiCCG/7hOwUL1KnufQbUhvviLCNkVpH7Ab/AL9BUdOL3NyqBR4TmViSBnCBQF37HOquPP1C3UVS8sfHHT3KDy1dwLa3Wi3TW2vSgOMZOO+eg27fWudzzNbzuFO6nfG+cb5rqvO/w6ltle9s5Og1ywgde7svqOpIOO9cr4lajQsviq7SEkqoPl77k9zn6YrrYc8c0FKHK5KyTiSeP8y/qkjBXDLkE+ue30ppyDzOLRiCdLM2c+46ZqVy3zUkNnPbDQpeMjxGUHPfGTvn2qnQ8PlkkCIrM77qOhPvv2260+2mpclKGPNV14lzNI5Zy5J1E/v77DFRr7iWtIsM+UhERJJ3wSdO5+XBAwNvai/mifw9MWhlGJPOTrbPv0/z0rOWALbrH4TeL4hdnKnyrpACg9wfmz2pb5ZbngzseLotnNA0al3ZCkmhSygHcBiMqD3x1pbCmogem5OevT/PvUgcOZQrMGVWwNTDG/se9TbiwVAuA++fMQApx/4kdcd9/Skznsa8OmcqbNUFo0jBVH/wdyT6Vst4tUoUDUScAddzttvXlhZa5lTzHVsQu5PrgEgfk1MvrIeJpjUrvgKxy2em5H82ewGBWVtHWxwvsYXHDmjlMJU6wQABuQft/Spd7bCVckEToPmJOdvpU5bQWd6pmPj6GGohiN8dQ3qp/pUXitzlmZDkjJB9eu+/rSZTfUnE05NFHLik3yt1/BXo7cE5fck5yep+tS2tbc7jJPbG29aLqMnJ2r3hyhMuRk9q0Sv81nGWOqXSNLFfDyjK2G3znf269vasLzhbkk5XB3wMmmPB7wTEl8AqM/atcnM7AkKiHGd8Y+lZ7l1bD1C1TEUto4yNPSpHDWDAqwxVgsOYkfaUKuw3A296dyXkUQV3gV0buP8AP3qJ5ZL3WhE8EeXsVK9iRoyNi3b/AGq68q8i+Bb6yzF5UBcgfKvXSD2671YOWLi2utRS1CLHjLsBgHrjPc43plxXmPR/DgjD/wDk2fKo759fpWaeWTg4vZDMeONp8lEvLyOAGPwnRFONStj7/vUeThGtk8O7MiMfkB830Jp7wHgSX1xeK7kjSCp7A98Z+1ReB2cX6eXBRXjJ36E42yD9qjHbR0MWOE20+3+SHzVxKWzhSGFSijdsndu+570hseOh5E3GofysPKT3HpTWCYXEo8eU6FU4LbgnsM0j5htUcHQACDtjvWnDkjGSbRo1Pp8lCXS+FwaeMX6eNGYkCtqOT23PTapXEeJNI6RAZUMGwm+aSWPCndtKqzH1PQV0/k3kU7Fhknqf9q6scbzPq4Xk4scvsIU934EqcNlu51Z1OBjrXXOVOWxEoOKm8N5VSPBxvT6OPAxTIqOKPTDvyYtTqZZ5XIyAor2iqGU5hd8vvA38FRgdytAvrxB8oP2IrpTW6nqKwewQ9qQ9HpWqeNfqO9tI5VLzhcISGiOexG9VjmnhVpM07RWwDyRgoylgEcgFh4edOQQy7bYNdruuWo37CoEnJcZ7VGPQYIP3JSRLy3yj51ZrX9AYwqrdLICWIOvG4K7/AMvfp2qVyRwNrln1qSAqqhywK9T5WB2GD2281dg4x8M4pDkxqx9SN/z1plyzyYsGAFCgdgMCuhUb6nQu0UnhXwrjRgRH92JbH5phNYKsjRwtuinW4BbBOyqMbasnIz0xmug80TiGzlcHSQhwfSucWFiEj8VDKoC6psbrMFOXII3XCNuc7nasepzuX4SWz5OpoMCyXkk+Nl8/7/aFZ4VpuJ0luWC6WAdsmORwPlycrvuBj0qHxbhq3aNJGWdYYlMjSMSYyxwVXJ6Zz02xVk5r4ktxEkUa6YGmX+KF20EYznoPxULmLl63t4LjwmGBIi/MTqwuoZH829c2UEt12O/CSl0qUab2qlXK8Vuc/veWXjfBI2x+Ov5qFao7TDw1Z2U5AjBJwOuMelXC8igZtUWtVCxt5ySfEI8wweozn80k4VxFYJJj5lZ9gUJGx+Ybb474qMeRu1LsKeNJpx2/nk2PdrLcKNGArBmVhjIUgsPuB0qUUSS4d8KqtqYKuygHoKQ3KF2yB3/zf3pjBc+GNI6HrVJLbYVqtbCCcOb2teCVb8JRXAddS+3cf52qJzBwVYHDIH8Nuqkbj6fWs7u6mKAggKh2xVr5d5tjkjEN7DlSMasHH19qmXXjalG2jLHTSguuPvIrEvK7xRJdwAyxOPMB1X647V5wjgZudR0roXYnONJ9TjtXduGcoQRRAQFghGQucqc+1VXnSwhto8KRGzscxqB5x39/TP4q+V5YQvb4FcOoxybjRx7jHCGhmZNyANWw6Kemce2D96unKNt49v4RYMu2xGcY9vSk8NxIdWtGDP8AMWBBI/lG/b2qxcA4Q8ZM3yqceUdz6ms2TI3FKSKZJb1Ee3zxWsaQN5VPdBgb+1WCx4aggyq76cgsKR8asWeJJNIOgg4NaLfm0mFmZGHYIO/3oUU18R3s+rHGUOe5WON20lssjQSMm4L4PzBuoz696i8eih0RtGcllBZV7fXH+9buJ37XUmI1LM25j7Lgdz0wKx4XdRx2kkWyysxDADJPpg9xV4Y+mNNnV00XBKX3XwLNxZ4E4XCq6NTAHGBn3z71U4eXSLcXWr5mIUew2/qDUeOJTC6s0isp8qHYAfTrmvIFuPAijLARO3l33GT/AM02vaP6JD+pY4uN923f3Ll8OeECZNTDGWO33rrFjw1YxsKrHIvCfDjHsKudduVxShfCo8Nmmp5JSXdhRRRSxIUUUUAFFFFABRRRQB5ijFe0UAVrn7JtSoGdRAx9965/fcORbHUqN4YnDagx3j/mQjPXboa6LzraF7V8bFRqBHqu4rmfD70Fo2aRtQlLsrH+G2RnVt/MCenTNY89Ke/dHo/SZfhNLtK39tv2Hd/cf9RSS0syqw4QliMacbkfXbp1qr8T4bNb3cdrkTlSJdznXpGfN/652phxPiUltJcTw/xI2ZfEZVwodsYAx1OMZqNf3NxaTm4mVS00BVNHmKg9SfQ9PtSp0/elez/Q3Qi4+6mqa2Xe6V2xdd8ZGuWUYQ6wUUgZznsO4FJLiB3XxGXS2cHy1J4gZI44pNGA4B1NjdMjOB1/p0Nb7zjUWykldf8ApOen3B36Hb6Vlx45SyKKW7Yj1DLFYX+nx/8ABSkBx13rK64c8S6n049M9qQcwWEkMpbU2ljlSc/j+le3HHi4AZ2IHTy/3P8Ama3S0koyqTPNdZKvbofyNjYZAJx+Kc8MuNcYbPmGFY/3+oqvpxKAw6QrGU+22frmpPBOYobZvPb+KwbPmbT5fTGCM9etXy4umNR3Orptd07S4Ok8gXl5pLo8jRagoywIxkjylhsAKf8AL+ZuJvJPpbEZEercAqdyM96hcN+LdgY0WRfBUgDSAGx09D0+34pXdzpPMf0zalY5Dr0x6A5rE8WSeSMYrvx2LSywkpt7OhpzCiT3GFOXGrVjcDfyj6/3qFOlzH6aR23q18scpaPMR13NPuP8EV7d1GxI2Pv2rqy02JQUJLqav9TlvM+qznfM/EJUAhOMacnHfcZpDzDxGNAjW3kJXDKdxn6U44jazXUnmQppGnHqe5+lIOPcqTIAQuQvp1rnx0eWMOuv5R6DRa3BH3Mn+nZgiTWqrLIwIlGcodxn1rzgVykcn6liAMEJnc59/T+tK72dvDGQevTOcfatVjYs4OoMqkdOu/8AtVIRk3aXB1M2fHCNWt/2M+M3bSSGYb5bOfvTnhkr3c8Z0hVUgnHTI6AVG5f5dd20sMqDtXXOWuURGASK3abTUvaT+i8/6OJrfUeYQ+RYuBQ6Yx9KZVhHHgYrOtDduzzwUUUVABRRRQAUUUUAFFFFABRRRQBpuYdSkVzfjnI5DMY/KD1AAI/BG32rp1YtGD1qfde0lYzHkljdxdHDJoPBjaC41aCSyqOjOPl3/rWF5xM+CEkXVKEG4OQq/X16V1bmDlaOdSCoNcy5i5a/SsHZWMR2bBJx6E+1ZM2l91uD28HXxeqOvfW/kTmyaWNc+VF6Bjn3Ow9/U1T+YZTIFddgrY989CfYZq82E8EcLguShzpAOT9B7e9UbhvHYUjlicFgxbScbnP06Gq6LHc3KX0Zk1edzSE15xKWQBZHLYPQ9j+Kk2vBnALlCyqFY+mPf22/GaWHf1+v/wB9avFxzIj2hjKskmMal+VsbexXYHY7+ldKCTtyZz7piO+lSR9XhpHgDAUY++31xW254si2n6fwQWLH+LtkkEHqd8j0qRyDfQC7DXYVowrFVb5Q5GAcAj8VF4liSWVo4yUD6goBICK2wOBspAIFKSa3GJ2aOAw25L/qGwceX659exq/fB25TxDC7DOcoD/MMnJ+uw2qicwX8NzMhtoTHkBdO25Ow/rjNMOIcDn4e8etgH061ZDnSQT0Psdv6danq6eCK8H1XAoCjFZOmRiqV8NedhfQefAljOhwO5HRh7MN/rmrvUfEoL14QmrOK9vOEI4wRU+ip6mBSL3kJGbIA/FbbfkVANxVyoq/tpE2xBw7lZIznFPUTAxWVFUlJy5ICiiiqgFFFFABRRRQAUUUUAFFFFABRRRQAUUUUAFQOKcMWVSCKn14alOgPm7mKCOHi5hOAgwAOg1EZP0O9VjnmyjjuSY8YbJI9+/T610vn+yFvfyyyJqinQeYjOGAwRn8Vxu6bVKcsSM9Tv5c+/2pra6a+JHctfJtlDJbyK2NYyQPftSaSItIyqMuxYYA+ucewrfzBwtbVY2glYrIuGBP3rXY8RMMokQglM4GeuR71eTTajLtyw4IPFOCvb6Q+NTKCB6e2/1q/cm8xRRcOuY/L4sg82rAyCDjr1Hm7ehqkcycbF1IrgFfKFP9wO3SpTS2zQQrGP4q7vnfOevX0OcAdqoqTZZMS3C6HIGxByCPyCKsv6qa9RXdlJVdOScHck/QffvSwurRFdIOTqDZ3A9MY36n0+tCKF6dAM7E/LnO/wBKXaQWy1/CjijRcTdB8rKQcf6dwf8APWvpK2kyoNfPnwn4CxkM7DBc7Z64zn+34r6CtEwgFWkqigN1FFFLICiiigAooooAKKKKACiiigAooooAKKKKACiiigAooooAKKKKACiiigBNx3gKzqQwB+ozXHObeTks5vG8LMbKQ2FyAfUjsCNq75S7inChKuCKbGfZgfJcHD2uJHRDsoJUN2A7DPTrVhuIo/0BU7SAfNn9v3IrovNvw7ZXE0GFkXbcbMOuDiudXvJV1IzM2lf9IJOT6+g9Karp9KsihXyUsXjHxk1KU8uemRn81CuWVLvUoBRZQ2w2wCD22xU244Igi2kZZEzlG6bdumRUngXJs00erVp19sE7etU6W6ikSn4IvMfHRNMXRUxjBIGnPvhevbfH4pxyXys9yQ8i4TPlTGA2P5mzucds7VbeVPhmE6jUT1Yj+npXUOBcrrFg4q3SoPql9i3zNXK/LghUHFWkCvFXFe0iUnJ2yoUUUVUAooooAKKKKACiiigAooooAKKKKACiiigAooooAKKKKACiiigAooooAKKKKANU0AYYIqBJwCM9hXlFSpNcAVXjXw7ikk16FJ9cU64JyqsY3FFFM9o6JsfQ2ir0Fb6KKUQFFFFABRRRQAUUUUAFFFFABRRRQAUUUUAFFFF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28" name="AutoShape 12" descr="data:image/jpeg;base64,/9j/4AAQSkZJRgABAQAAAQABAAD/2wCEAAkGBhQSERUTExQWFRUWFxoZGRYXFx0aHxoaHB0cGhgdIBcYHCYiHBojHBYWHy8iIycpLCwsGB4xNTAqNSYrLCkBCQoKDgwOGg8PGi8lHyQvNSwpKiwtLCwvNCosLCwsKS0wLCwsLCwpLC8sLi0sLCksLCwsKSwsLCksKSwsKSwsLP/AABEIAMgA9AMBIgACEQEDEQH/xAAcAAACAgMBAQAAAAAAAAAAAAAABQQGAgMHAQj/xAA5EAACAQMCBAQFAgUDBQEBAAABAgMABBESIQUGMUETIlFhBzJxgZEUoSNCsdHwYsHxFUNSguEzcv/EABoBAAIDAQEAAAAAAAAAAAAAAAADAQIEBQb/xAAwEQACAgEDAwEGBgIDAAAAAAAAAQIRAwQhMRJBUQUTImFxgZEjMqGx0fDB4RQV8f/aAAwDAQACEQMRAD8A7jRRRQAUUUUAFFFFABRRRQAV5mhmqi8yc9L4giikKR7+JOozj2UH+tUnNQ5H4NPPPPogi7XFwqKWdgqgZJJwAPrVH4r8WIkP8KNpF/8AMnSD9Nske9VO9vLh7Zp/1muOPDBZQPMSdI8vc98HbNJzxt0tTaPbhHkwQ8gAOCc583TPY1lyZ5dtv1PSaT0WG/tX1O6pOq8vffbYvknxVKJHM8KeFIzABZcuAvU6MdKbxfE2zJGWZc9CykCqNwb4fR3FokmvD4dnwc4058o/FJb7mvVbLbSKpaE/wpNslOhU4pbzZYq34tDv+q0eaXTjvZ1KnVXdPe7+68nerS8SRQ6MGVhkEbgit9cu+FXHtUZi1dGOB6D29q6gDW7HLqgpeTyuowvDllj8M9oorzNXEHtFeZr2gAooqDxPjUNuuqZwg7Z6n6AbmobrklJt0idRVWf4lWI/7pP0Rv7VK4fz1ZzMFWYBj0DeXP5qiywbpNDXgypW4uvkP6K8DZr2mCQooooAKKKKACiiigAooooAKKKX8b4oLeIyHHYDPTJ9faobpWyYxcmkuWTZJQoyTgeppa3M9uG0mUA++QPyaq3Erx3ZZBIXEYLyqGwNIH08ue3X2qqTcejlubcx6lfWVkMnnjRG6HI6Dc9cHIrNPM06X6+DrYfT1JXN/bs/DOyQ3KuMqwYeoOa21ye6uLi3mDRuiah5Q3kVkGSCcnqQMDucirpwLm5J4S52ZRlh9s9KnFqIzbi9mZtRo5YkpRdoVc/c3aEa3hBeUkB8dAudxn1NUG44lLDC/iWy6JAyKWHyk+hPcVu4nxa7ijmfSPDklVvExkqQdQGexOKT8Y5hmubdIyrFY2LFgDglthnA2wM1myZbbd9ttj2Pp2h9hjSpNN+8734v4cPaiTxPk65htllJ1RFQ7AdFJ+XI79etTOMc1eNaKJbTEkieWduhC7HT6DY1HveYbySwAKYt20pr7tp7dem3pWmCeS6tv08cW9vCTI8hGFUEsQvoWz+1VdK4w8dxsuuSjPNTqXKfb4/Xt9yNf28tokXhz5M0evQufKG20kfStS8EjEEEjMWlkdsp0VUHynPfO/4qHb3GVw5LMMLEu53J6Z+/SsZNXiaJG0Bcg53C4HTrtSJN79PBrfSqc5brd7c819i2cE46H4gGGlfKFwowCF2BwOgwK7LHfqkWt2CqBuTXzPyvxcQT+K4Zh7f50qyXnPUlxIPEYiDso2A/ufet8JrFirl3/B47V4nq9R7qqKSX0X+S9cf+KTKdNvHtnGpt/vpB6VEveZrua2EyyFcHcLgDH1qlv4UivJ4hT0z3x2GabWtiX4SzxzambJaIMoxg4+U7+hJrL15Jt23wdSOj02KEV0q7Stqxlyr8SnFyIZpNcbfzMflP19K6zBOGUEd6+bbGMIjspHiYwVPY+3tXR/hnzQwgdJTkRbj/APnc4/Y1p02Vv8N/c5Xqmijj/FxqlxR0m7u1jQu5CqoySa4ZzVzK808khGVJwmeyjoPxvUrjXFri8mJD9ckLk4UdtulRLC+RXaK5TYKcEeo37+tJy5vabLZG/wBO9OeD8We78eDRwW3a5iZVQA7+bNLbThbeMyM2Cv8At7d6mcMvpbV2kSI+EcgA5xjtvXtlZC6EtwzaCCQFHbp/XNIcU0vPc7b2u+Hx33HvKfP721ytvI5eJjpBJyUJ6de3tXZoJgwyK+YTaoH3bfPrXWPhtzUzZgkOdIBUn06Y+1bNLmv3H9P4PKep6L2cnkiqXdf5OlUV4pzXtbjhhRRRQAUUUUAFFFFABVT5vlEksUDIzowYsB/5dI/3OcVbKoHPMUi3MckWA5GBk4+Q6hkmlZW1Hb4fuatGk8yT/rrYR3dj+sjnJWRJokER8OQohWM4bV2PfOfSlPLsscNnPbvIV8R2ZWMeRLp06QshGk4GQR13BFe/9GnSCaWWWSOVn1+GpGD5v4ib7iQbkfWsOM8xwTrHbwtphEi5Lqz6NWA7P32O/UdcVik2t/geh2ulxfbtXjzvwRbKcSyPgTOsKArpIYI5bZTn+UjOFHQ70ScwmJiqqQ0iFSvT6EfmpXEOLJEzGMKI30L5FCgtHukgUd9nOP8AUd6p3G+Pq8oI7FQGU4I3yxxjcYrIouU0odrV/oWnkUYSlkXLW1/WqGF1xqQw/pmJCK5cqeurpv8Av+auvE+ZLT9BgKokaERqqHGCcZyvSqZYWytejx1kuMuTIqL5nBHlCgEe25IAxRZfo47uSO8E8arq0R+UHV1RGcE74xuOta4RyJP7HQy6vTZHDq2f5kl3b8/EccJ5ugSxNvMhkILFV/lDdiTntVTXijJrCthXGlgNwR1xUm4iMEkc2mMZxKsfzhRk6QwP5wai3/EvFLySEF3bUWwP2A6ClSk3Xw2NsUo9TjST3dvv8uEbbzh0yNodTG2A2DscHcH8b1rvbFTECsupzs6n1379xWVxxZpDrZiznC6ievYeY+gwKsPAbOyfh80xkZ7lTpCLj52BC+U/ynHzHpjIpmHBLJJ9PCOf6jq8eGC6ncn4+RQP1BPlFWLg8sUivFJc/piFOnMYIcgbKXPTUdgBUbhdx4L6ZVxF4qucpg6sEYMhGQvfH3qZ8TrpWmURLqQwphyFxnvoKnpnbLb9a6MdPFLqe55WWpl+WOxHs+e2eGOzlVBErAtIo0uwz8uroOo3xnbrW7mO3hN2UsIyVAXJ2bzEDUc74G/XqD71q5O5OiuTCZJcNI8mUBGdKaQPu5Y7EdFJqZzZCOFXkqwOyshUp8pyMZwxH8wONgOmTkECmKEVGmuRPtpt23/f5EF7I0MjJIrIwIDAgjfAyd+xzVk5U4yFhkXcmTyD2J7H96Tc7cdlvhDcNCUXRpLhAoZgfNhh8256nf8AFaOTbET3WmaYW6mNnDlxEMgeTDHpn1HWs0sPS/c5Nf8Az55Ns265HNl48MuVViV7b4x6VnzBxNriUfwyrDqN8/8AFe8n85sjtDJiVmbytnLHA6EjquOh9fY00teM6rt3KAal07joK58odD6Wz1Wn1K1EfaRXw53+RtXmrxLdbURjWcKOwHbc0mu+HyQMVD+moj+3rUziEAeYeABlPMTUW+4gZsoqgFfmJ9elUbb37mqHTBtcJ7v5m4cPhjlVjllwc5/Y7/WtP/WPBmDwnGCCP7Usa5d0IY4IOPtTDk/gpnkyRkKR9M03FhlkmoxOZqtTjxY25K7VH0HwDiHixK3qAf2ppSjl6xMcYB9Kb115c7HimFFFFVICiiigAooooAKrfOPCjLGCuzLuD/UVZKT8a5mtLfInmRDjOCd8euBviodPZl4ScJKUeUcluxK8si3EpRXbUQihsHGCwVuuMDp60lHFBFb/AKcOygnzgkaZGHysBjO/pT7mu6kuPGuYI0e2hGV1A4ffBbAI1A5GN8de9c94Jea7lhGrnUVKxdicjXsD5QBqC433xnrWWWlbdJ0n96+Z2Y+opxuUd19r+RheBvMxcgD/ALQJJA/mJX6Z2z9cVYOSeD2spEcsmCTgkjfffJJ7dtI7jrWnnG7We6REt3t1iVY5sEAksdgVGAFOwxv19qkc78uQJZxXMXQkoTqGc4ymAdwM+lbcWKOO3V1sc7LllkbfdiPgfFZ4r9FtvPplKoDsGTVlg2d8YGcncYFSfiJwyZbp5Z3LtJhwVOcZ6YyBsOg27VD5N5dupjJcwqGWIEsXPXAy3TcnpUfmPmWa6w0w3XyBwSF0gbDwyTg+4NTS6aFdTvqNk3FlhuIniCzKFjZo5MsrMVGsHUc7tq27du1beJRblzH4auSVABC464BPoCKZ8Js5LCzMs1vGVu48IJFJOA3zZyChKttg42GRVN/WsDoDEITuuo6cjYEj/wAhnr1rLkxdXGx0tLrXhT6t0/0HvAJVMyrIpkAI0R6iqsxO2phuB7Dc01u0bhfEdcsSIr6XCKp0qGBwQpY5AOT3P0zWrgnK0ct6lnNMCzKrfwxnDMoOjX3wCM42yfY0n564a9vdvE8jSaAoVnznRpBQYJ2IBxjsRWnGvZxW25i1GX2krssnxG46lxcZhQ6VRPEdGLqWxuSBspx6529OlefDTg9lczOlwwL7BFJ0gjfLZ9jim3wv4pELe4t5UC5hYqMYLZGdW/eqfwmwkuLpEtgqSA5Vl8uAvViTt6ZznPpTGqldcibdBc3H6a7ZIGLypJoTRgqxyR82e/l2GQc9ulLuZJZnu2N1GYXbGpNOjSCPQ9z6mmN7A9vdlpcPIkmSdhqIOSenTAPtuKZc/wDMKXkyyxlcSQxiQd9S5ADZGxGM+Wo36asJK92bObeMeNYWyxiJY4xpOkebVsOufQdB7mqTc3xdUVseRSoO+SuSRk53AyQPQU8514NDbXKxxO7ppRn8oTzEZbT2xjod980olsgkcMocfxCxwVJ0hGxvkYY99tu1Vybvgqrom8q4juY2bYk6UzsNZAAyT7H9xV+uIUV2WQ4bG23psfvVDtM3l8GYkBnDyE9sYL4HoSNh2BA7VaOP3Du7Mu4zv/z2rj6uCeZfI7Hp2VQ/M6RBsZcTMuSSc4INRuIQvG57Z6YPWl0F+VkyGwRWziHFiWVmYsR/zVo4WdfJrF0NpjXhnLc0xGQVH+dq7DyPyoIlG1cr4bz3cuCLeOKPT3Yajn70w4L8Z7u3nAuCskecMoUKR7qR/vXWXs8SqC+p5bNqMmXeTPoRFwMVlSzgPMEV3CssLhlb9j3BHY0zqhmCiiigAooooAKKKqvxJ4s8FixjBLMyJtnOljhtxuNsjb1qUrAi8387qhFtbyp4zkhnyD4Q7n0L+grknxAheyGgO7rcgO3iqjav9QbGpW2/lNbeeuNxq1npgkheNG1K6BFdSQVK4Jyw8w39arfM97LdLHO8UohVSiyHqT/KMHZV1bbUxxio/EsuRlyxxK6voZLKIBVc5kkLEAKTkeUEZOexONqUcJu24beES6TglSVwSMEjGOqk/mrbyjylNDam5hnPiLiRlVQRgdRk9+oydhVGu+YDJdCeZVkYOzMSACxJyC2NiRsOmNqltpryWrYZc93Elzc/qFiKRPpEfkK9AM7Ek5z+a2Nwm9uLGaUvG0MLDUvVgQSuemQMmrNzpzHDNwyJ0/8A1WQFWUgBRg7gdQQarXJXOAt4bmGRgBKjYLDO5G/13A60U1JqyLVGXJ/NAtFlt5S0YYMrHcde2wyDVajtZLmbw4lMjsTgAY2G+fbYZzVs+FdrbSTym6XUNOF9ic7jtnp1pc/FzYXyy24MZUaWGNJZG2bPXcqRv6gHtUSvpVgu5hx/mR54IY5ixeJQqOr5Vk3BDIflfI/zakNuyhW1oDrGFckjQQwJYAbNsCpz61lxOP8AiOobXhiA2c5Gdjn1xWN3LrCnw1QBQuUUgNjbJyT5umcUuT8kfIz4XfNBNFMMjQ4bI2zpPap/FLn9RcyTHLGRi2Gbf13J6E/71u4ldSy21qZhJka0SRgoVosjyqAMlgc/YirLx+5jbhFqyxIJE1KzqN26nDYHZQDknORV0nRK8mHOktqEt54kEJaLS6wyfNIo050t8oGcMepG3XFQfhpzLFa3fiXBwrxsgI30nYqcHsT3PoaYfCQ2/izG4jEx8MBVOOpycAHYen13+tRv3QXD64iAH2hDYx5wSrHGd1yAVxuQexq0tmpdiLs2cb4gzXMmiQ/xCVPhsQCGxlcZPlJxkdNqc888uRWn6cQysztEpkyWyHJ6j/50AFIuMwrHO6oCNMh0KDqwvbzEAswOB033NS+P8yGaKON00yR5DNv+N9/qDVaVO+Sb33I91wyZ7c3LSxuiyeEP4nnbSM7IRq04OcnHWocFu0qZLAhAcKGGoDJ6KcbFm3xk75xWctxKlskZTTGzlwems4ABwewGwPTeotsnnG3TfcVSbruTHdk/galXY4wdJw3Qg9j9CdjmvRxuWN26HPUdqiXF42SQTvsfes1Ushc7+5pKxqduSLN1smeGIOpkLAMT09KsE/LZggFwDryu/wB/T+9IeD2iSvpO22RU+a6lwbVXyoyd+w9KdSS2ITsf2HLZ/RfqYpNLMMkA+mdsVWLbhXiRPKz+YMR+N638LlmGbbxSiYJIH5x7ZzUT/pLlnEZJQHBOdql8BTfYt/wi5va2uxET/Dm2I9G7H/avpKG4BXVnb1r5d4By1oT9SWYBDnWMYB7fuK6JwTi73cJafxWA2UJsuPXA7n3pLmoo04tFOb32o7EkoPQg/Q5rKvn2w5guLed5LfWI0PmQ5xj0YV2XlXmmO9hDrsejKeqt3FVxZlk+ZfW+nZdJTlun3X7Pwx7RRRTjnBVE+L8zJY+Kv/bkRifQZwTj2zV7qofFOQrw6Zh2A+w1DJ/GalOmSuTivOfHBczWhaBhGqYGqMrrwfm65YZx1A++alc78aR+F2yqp1ltyMaVAGwA9Sd6g8/8eF1HapERJ4MbamUZZSzAgF8dAFGB160h5XtVnnRJ2Zo1b5MnBz137dN+5p/dx8k2NrPnvRZSwgsrSDThTjIPXp2rDkzliGW3urm5LaY4yIgOrS9j7gbfk1n8SOXba3nP6YhYwinTuCSfQHO9L+WeMXRT9NBF4uvYAA7Z/bv3qLt1INzTyrwq3lvIIpy3hsT4irsRjoobuT7VH4tZRi5eJAyDxdKA42TVjzdycFa1XttPZXOJF8OWNt1O+Px9a2cbuppJ1mkjaNmVXUFSMqBswyN0OM5paqtyb3ew95z4GlhcRraTfMiNq1/KzdQ2dsbZ71Xr2OaWM3MhUr4nhEhlyW05HkznGN9WMe9TuYeYEuFjIzqVcYPY+ue/tShL3+EYtIyXDFu5wCqqPQbsffI9KmbptXsBOsuJRx21xA0Q8VyumQfMMdVz2Xvgde9ZW1wsdrLG6ljMwIHddGcH6kk7VE4a2iQNjcdARn9venckilS3yvq+Ttg9CPp0rHlycI6Gn0SyR6nKmIgHxEGyw1YVM79s4HbOQB75p5zXYvaEW7P4gZBJhc4DMCO46r8p05BxvUPWWIG4Odt8fv8AXvU9riS4aKByEcHTrkJA3O2T16Y+uafjydad8iNRgWF0naNHKnCZZDJJDMEeFNYDAkSZ3KDAPm9iMe4pNxGSR31yA6nJOfXfT/UYp0XktJmClda5XUCGBHf7f0rZwy7j8bxZ9WFBZQnly4//ADGRk4DYb/1p7p1GzNQj4Ze+FcRyvljG6tg9cqc/sR0qTzDxf9TczTtqYyMTlzuOmOmOmMY/tWb23iashnY7g4GTvlix6jPb3r3jd07iIPIJVRAFwuCvsxxkn+1KUk014J6Gq+JBub55EiViCI10rgYIXUTgnqepwK2+F/Dz7b/81qllDKq6QCuQXG2obYBHqN9+pz7VuVAwwKRkldWNgkrVkEy+TFZ2+pysfYmspbTS4DdKn/8ATWknUWwywGdug9SSe1PUl09V7CXF3Rq4pwzwMMpwTW2ewVESRZCWIyTn2/wU94rynJJbpKp1ydGAOfx+9OeS+VkjjJu4kYhsgHc/Q1lnq8cY9X0NEdNLqoq/AOT5b1Sy5zqIDHpgAZOf2qz8J4KsE0kMhA2642H2rpXALyKQEJEERQAfT7VTef47cuDG48p82On0PrWeGqlLLHxwbseKMIvz5EnJsUU0ssErnws7KDgZ+n4p7ZcRmspzZRKJi5yhz07nPtVY4nJG88CwsqEgZKbYA659638YuP0t0ssbtLgbse2dsf51p2WDjI6OlzRnCpd/3RKteMND+phmABkfLEdMgdM/fNT/AIc8dKXgRdg4bI+gyp/2qrccmYHS0bJq8x1bEk96sPw34Rqm8THTAB/rS9Njcsq+H7Gn1HNjjp5Krv8Ac77BJlQaKxtI8IBRXQZ4w2vIAMkgD1NIuNTeKhUx6oiCCG/7hOwUL1KnufQbUhvviLCNkVpH7Ab/AL9BUdOL3NyqBR4TmViSBnCBQF37HOquPP1C3UVS8sfHHT3KDy1dwLa3Wi3TW2vSgOMZOO+eg27fWudzzNbzuFO6nfG+cb5rqvO/w6ltle9s5Og1ywgde7svqOpIOO9cr4lajQsviq7SEkqoPl77k9zn6YrrYc8c0FKHK5KyTiSeP8y/qkjBXDLkE+ue30ppyDzOLRiCdLM2c+46ZqVy3zUkNnPbDQpeMjxGUHPfGTvn2qnQ8PlkkCIrM77qOhPvv2260+2mpclKGPNV14lzNI5Zy5J1E/v77DFRr7iWtIsM+UhERJJ3wSdO5+XBAwNvai/mifw9MWhlGJPOTrbPv0/z0rOWALbrH4TeL4hdnKnyrpACg9wfmz2pb5ZbngzseLotnNA0al3ZCkmhSygHcBiMqD3x1pbCmogem5OevT/PvUgcOZQrMGVWwNTDG/se9TbiwVAuA++fMQApx/4kdcd9/Skznsa8OmcqbNUFo0jBVH/wdyT6Vst4tUoUDUScAddzttvXlhZa5lTzHVsQu5PrgEgfk1MvrIeJpjUrvgKxy2em5H82ewGBWVtHWxwvsYXHDmjlMJU6wQABuQft/Spd7bCVckEToPmJOdvpU5bQWd6pmPj6GGohiN8dQ3qp/pUXitzlmZDkjJB9eu+/rSZTfUnE05NFHLik3yt1/BXo7cE5fck5yep+tS2tbc7jJPbG29aLqMnJ2r3hyhMuRk9q0Sv81nGWOqXSNLFfDyjK2G3znf269vasLzhbkk5XB3wMmmPB7wTEl8AqM/atcnM7AkKiHGd8Y+lZ7l1bD1C1TEUto4yNPSpHDWDAqwxVgsOYkfaUKuw3A296dyXkUQV3gV0buP8AP3qJ5ZL3WhE8EeXsVK9iRoyNi3b/AGq68q8i+Bb6yzF5UBcgfKvXSD2671YOWLi2utRS1CLHjLsBgHrjPc43plxXmPR/DgjD/wDk2fKo759fpWaeWTg4vZDMeONp8lEvLyOAGPwnRFONStj7/vUeThGtk8O7MiMfkB830Jp7wHgSX1xeK7kjSCp7A98Z+1ReB2cX6eXBRXjJ36E42yD9qjHbR0MWOE20+3+SHzVxKWzhSGFSijdsndu+570hseOh5E3GofysPKT3HpTWCYXEo8eU6FU4LbgnsM0j5htUcHQACDtjvWnDkjGSbRo1Pp8lCXS+FwaeMX6eNGYkCtqOT23PTapXEeJNI6RAZUMGwm+aSWPCndtKqzH1PQV0/k3kU7Fhknqf9q6scbzPq4Xk4scvsIU934EqcNlu51Z1OBjrXXOVOWxEoOKm8N5VSPBxvT6OPAxTIqOKPTDvyYtTqZZ5XIyAor2iqGU5hd8vvA38FRgdytAvrxB8oP2IrpTW6nqKwewQ9qQ9HpWqeNfqO9tI5VLzhcISGiOexG9VjmnhVpM07RWwDyRgoylgEcgFh4edOQQy7bYNdruuWo37CoEnJcZ7VGPQYIP3JSRLy3yj51ZrX9AYwqrdLICWIOvG4K7/AMvfp2qVyRwNrln1qSAqqhywK9T5WB2GD2281dg4x8M4pDkxqx9SN/z1plyzyYsGAFCgdgMCuhUb6nQu0UnhXwrjRgRH92JbH5phNYKsjRwtuinW4BbBOyqMbasnIz0xmug80TiGzlcHSQhwfSucWFiEj8VDKoC6psbrMFOXII3XCNuc7nasepzuX4SWz5OpoMCyXkk+Nl8/7/aFZ4VpuJ0luWC6WAdsmORwPlycrvuBj0qHxbhq3aNJGWdYYlMjSMSYyxwVXJ6Zz02xVk5r4ktxEkUa6YGmX+KF20EYznoPxULmLl63t4LjwmGBIi/MTqwuoZH829c2UEt12O/CSl0qUab2qlXK8Vuc/veWXjfBI2x+Ov5qFao7TDw1Z2U5AjBJwOuMelXC8igZtUWtVCxt5ySfEI8wweozn80k4VxFYJJj5lZ9gUJGx+Ybb474qMeRu1LsKeNJpx2/nk2PdrLcKNGArBmVhjIUgsPuB0qUUSS4d8KqtqYKuygHoKQ3KF2yB3/zf3pjBc+GNI6HrVJLbYVqtbCCcOb2teCVb8JRXAddS+3cf52qJzBwVYHDIH8Nuqkbj6fWs7u6mKAggKh2xVr5d5tjkjEN7DlSMasHH19qmXXjalG2jLHTSguuPvIrEvK7xRJdwAyxOPMB1X647V5wjgZudR0roXYnONJ9TjtXduGcoQRRAQFghGQucqc+1VXnSwhto8KRGzscxqB5x39/TP4q+V5YQvb4FcOoxybjRx7jHCGhmZNyANWw6Kemce2D96unKNt49v4RYMu2xGcY9vSk8NxIdWtGDP8AMWBBI/lG/b2qxcA4Q8ZM3yqceUdz6ms2TI3FKSKZJb1Ee3zxWsaQN5VPdBgb+1WCx4aggyq76cgsKR8asWeJJNIOgg4NaLfm0mFmZGHYIO/3oUU18R3s+rHGUOe5WON20lssjQSMm4L4PzBuoz696i8eih0RtGcllBZV7fXH+9buJ37XUmI1LM25j7Lgdz0wKx4XdRx2kkWyysxDADJPpg9xV4Y+mNNnV00XBKX3XwLNxZ4E4XCq6NTAHGBn3z71U4eXSLcXWr5mIUew2/qDUeOJTC6s0isp8qHYAfTrmvIFuPAijLARO3l33GT/AM02vaP6JD+pY4uN923f3Ll8OeECZNTDGWO33rrFjw1YxsKrHIvCfDjHsKudduVxShfCo8Nmmp5JSXdhRRRSxIUUUUAFFFFABRRRQB5ijFe0UAVrn7JtSoGdRAx9965/fcORbHUqN4YnDagx3j/mQjPXboa6LzraF7V8bFRqBHqu4rmfD70Fo2aRtQlLsrH+G2RnVt/MCenTNY89Ke/dHo/SZfhNLtK39tv2Hd/cf9RSS0syqw4QliMacbkfXbp1qr8T4bNb3cdrkTlSJdznXpGfN/652phxPiUltJcTw/xI2ZfEZVwodsYAx1OMZqNf3NxaTm4mVS00BVNHmKg9SfQ9PtSp0/elez/Q3Qi4+6mqa2Xe6V2xdd8ZGuWUYQ6wUUgZznsO4FJLiB3XxGXS2cHy1J4gZI44pNGA4B1NjdMjOB1/p0Nb7zjUWykldf8ApOen3B36Hb6Vlx45SyKKW7Yj1DLFYX+nx/8ABSkBx13rK64c8S6n049M9qQcwWEkMpbU2ljlSc/j+le3HHi4AZ2IHTy/3P8Ama3S0koyqTPNdZKvbofyNjYZAJx+Kc8MuNcYbPmGFY/3+oqvpxKAw6QrGU+22frmpPBOYobZvPb+KwbPmbT5fTGCM9etXy4umNR3Orptd07S4Ok8gXl5pLo8jRagoywIxkjylhsAKf8AL+ZuJvJPpbEZEercAqdyM96hcN+LdgY0WRfBUgDSAGx09D0+34pXdzpPMf0zalY5Dr0x6A5rE8WSeSMYrvx2LSywkpt7OhpzCiT3GFOXGrVjcDfyj6/3qFOlzH6aR23q18scpaPMR13NPuP8EV7d1GxI2Pv2rqy02JQUJLqav9TlvM+qznfM/EJUAhOMacnHfcZpDzDxGNAjW3kJXDKdxn6U44jazXUnmQppGnHqe5+lIOPcqTIAQuQvp1rnx0eWMOuv5R6DRa3BH3Mn+nZgiTWqrLIwIlGcodxn1rzgVykcn6liAMEJnc59/T+tK72dvDGQevTOcfatVjYs4OoMqkdOu/8AtVIRk3aXB1M2fHCNWt/2M+M3bSSGYb5bOfvTnhkr3c8Z0hVUgnHTI6AVG5f5dd20sMqDtXXOWuURGASK3abTUvaT+i8/6OJrfUeYQ+RYuBQ6Yx9KZVhHHgYrOtDduzzwUUUVABRRRQAUUUUAFFFFABRRRQBpuYdSkVzfjnI5DMY/KD1AAI/BG32rp1YtGD1qfde0lYzHkljdxdHDJoPBjaC41aCSyqOjOPl3/rWF5xM+CEkXVKEG4OQq/X16V1bmDlaOdSCoNcy5i5a/SsHZWMR2bBJx6E+1ZM2l91uD28HXxeqOvfW/kTmyaWNc+VF6Bjn3Ow9/U1T+YZTIFddgrY989CfYZq82E8EcLguShzpAOT9B7e9UbhvHYUjlicFgxbScbnP06Gq6LHc3KX0Zk1edzSE15xKWQBZHLYPQ9j+Kk2vBnALlCyqFY+mPf22/GaWHf1+v/wB9avFxzIj2hjKskmMal+VsbexXYHY7+ldKCTtyZz7piO+lSR9XhpHgDAUY++31xW254si2n6fwQWLH+LtkkEHqd8j0qRyDfQC7DXYVowrFVb5Q5GAcAj8VF4liSWVo4yUD6goBICK2wOBspAIFKSa3GJ2aOAw25L/qGwceX659exq/fB25TxDC7DOcoD/MMnJ+uw2qicwX8NzMhtoTHkBdO25Ow/rjNMOIcDn4e8etgH061ZDnSQT0Psdv6danq6eCK8H1XAoCjFZOmRiqV8NedhfQefAljOhwO5HRh7MN/rmrvUfEoL14QmrOK9vOEI4wRU+ip6mBSL3kJGbIA/FbbfkVANxVyoq/tpE2xBw7lZIznFPUTAxWVFUlJy5ICiiiqgFFFFABRRRQAUUUUAFFFFABRRRQAUUUUAFQOKcMWVSCKn14alOgPm7mKCOHi5hOAgwAOg1EZP0O9VjnmyjjuSY8YbJI9+/T610vn+yFvfyyyJqinQeYjOGAwRn8Vxu6bVKcsSM9Tv5c+/2pra6a+JHctfJtlDJbyK2NYyQPftSaSItIyqMuxYYA+ucewrfzBwtbVY2glYrIuGBP3rXY8RMMokQglM4GeuR71eTTajLtyw4IPFOCvb6Q+NTKCB6e2/1q/cm8xRRcOuY/L4sg82rAyCDjr1Hm7ehqkcycbF1IrgFfKFP9wO3SpTS2zQQrGP4q7vnfOevX0OcAdqoqTZZMS3C6HIGxByCPyCKsv6qa9RXdlJVdOScHck/QffvSwurRFdIOTqDZ3A9MY36n0+tCKF6dAM7E/LnO/wBKXaQWy1/CjijRcTdB8rKQcf6dwf8APWvpK2kyoNfPnwn4CxkM7DBc7Z64zn+34r6CtEwgFWkqigN1FFFLICiiigAooooAKKKKACiiigAooooAKKKKACiiigAooooAKKKKACiiigBNx3gKzqQwB+ozXHObeTks5vG8LMbKQ2FyAfUjsCNq75S7inChKuCKbGfZgfJcHD2uJHRDsoJUN2A7DPTrVhuIo/0BU7SAfNn9v3IrovNvw7ZXE0GFkXbcbMOuDiudXvJV1IzM2lf9IJOT6+g9Karp9KsihXyUsXjHxk1KU8uemRn81CuWVLvUoBRZQ2w2wCD22xU244Igi2kZZEzlG6bdumRUngXJs00erVp19sE7etU6W6ikSn4IvMfHRNMXRUxjBIGnPvhevbfH4pxyXys9yQ8i4TPlTGA2P5mzucds7VbeVPhmE6jUT1Yj+npXUOBcrrFg4q3SoPql9i3zNXK/LghUHFWkCvFXFe0iUnJ2yoUUUVUAooooAKKKKACiiigAooooAKKKKACiiigAooooAKKKKACiiigAooooAKKKKANU0AYYIqBJwCM9hXlFSpNcAVXjXw7ikk16FJ9cU64JyqsY3FFFM9o6JsfQ2ir0Fb6KKUQFFFFABRRRQAUUUUAFFFFABRRRQAUUUUAFFFF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30" name="AutoShape 14" descr="data:image/jpeg;base64,/9j/4AAQSkZJRgABAQAAAQABAAD/2wCEAAkGBhQSERUTExQWFRUWFxoZGRYXFx0aHxoaHB0cGhgdIBcYHCYiHBojHBYWHy8iIycpLCwsGB4xNTAqNSYrLCkBCQoKDgwOGg8PGi8lHyQvNSwpKiwtLCwvNCosLCwsKS0wLCwsLCwpLC8sLi0sLCksLCwsKSwsLCksKSwsKSwsLP/AABEIAMgA9AMBIgACEQEDEQH/xAAcAAACAgMBAQAAAAAAAAAAAAAABQQGAgMHAQj/xAA5EAACAQMCBAQFAgUDBQEBAAABAgMABBESIQUGMUETIlFhBzJxgZEUoSNCsdHwYsHxFUNSguEzcv/EABoBAAIDAQEAAAAAAAAAAAAAAAADAQIEBQb/xAAwEQACAgEDAwEGBgIDAAAAAAAAAQIRAwQhMRJBUQUTImFxgZEjMqGx0fDB4RQV8f/aAAwDAQACEQMRAD8A7jRRRQAUUUUAFFFFABRRRQAV5mhmqi8yc9L4giikKR7+JOozj2UH+tUnNQ5H4NPPPPogi7XFwqKWdgqgZJJwAPrVH4r8WIkP8KNpF/8AMnSD9Nske9VO9vLh7Zp/1muOPDBZQPMSdI8vc98HbNJzxt0tTaPbhHkwQ8gAOCc583TPY1lyZ5dtv1PSaT0WG/tX1O6pOq8vffbYvknxVKJHM8KeFIzABZcuAvU6MdKbxfE2zJGWZc9CykCqNwb4fR3FokmvD4dnwc4058o/FJb7mvVbLbSKpaE/wpNslOhU4pbzZYq34tDv+q0eaXTjvZ1KnVXdPe7+68nerS8SRQ6MGVhkEbgit9cu+FXHtUZi1dGOB6D29q6gDW7HLqgpeTyuowvDllj8M9oorzNXEHtFeZr2gAooqDxPjUNuuqZwg7Z6n6AbmobrklJt0idRVWf4lWI/7pP0Rv7VK4fz1ZzMFWYBj0DeXP5qiywbpNDXgypW4uvkP6K8DZr2mCQooooAKKKKACiiigAooooAKKKX8b4oLeIyHHYDPTJ9faobpWyYxcmkuWTZJQoyTgeppa3M9uG0mUA++QPyaq3Erx3ZZBIXEYLyqGwNIH08ue3X2qqTcejlubcx6lfWVkMnnjRG6HI6Dc9cHIrNPM06X6+DrYfT1JXN/bs/DOyQ3KuMqwYeoOa21ye6uLi3mDRuiah5Q3kVkGSCcnqQMDucirpwLm5J4S52ZRlh9s9KnFqIzbi9mZtRo5YkpRdoVc/c3aEa3hBeUkB8dAudxn1NUG44lLDC/iWy6JAyKWHyk+hPcVu4nxa7ijmfSPDklVvExkqQdQGexOKT8Y5hmubdIyrFY2LFgDglthnA2wM1myZbbd9ttj2Pp2h9hjSpNN+8734v4cPaiTxPk65htllJ1RFQ7AdFJ+XI79etTOMc1eNaKJbTEkieWduhC7HT6DY1HveYbySwAKYt20pr7tp7dem3pWmCeS6tv08cW9vCTI8hGFUEsQvoWz+1VdK4w8dxsuuSjPNTqXKfb4/Xt9yNf28tokXhz5M0evQufKG20kfStS8EjEEEjMWlkdsp0VUHynPfO/4qHb3GVw5LMMLEu53J6Z+/SsZNXiaJG0Bcg53C4HTrtSJN79PBrfSqc5brd7c819i2cE46H4gGGlfKFwowCF2BwOgwK7LHfqkWt2CqBuTXzPyvxcQT+K4Zh7f50qyXnPUlxIPEYiDso2A/ufet8JrFirl3/B47V4nq9R7qqKSX0X+S9cf+KTKdNvHtnGpt/vpB6VEveZrua2EyyFcHcLgDH1qlv4UivJ4hT0z3x2GabWtiX4SzxzambJaIMoxg4+U7+hJrL15Jt23wdSOj02KEV0q7Stqxlyr8SnFyIZpNcbfzMflP19K6zBOGUEd6+bbGMIjspHiYwVPY+3tXR/hnzQwgdJTkRbj/APnc4/Y1p02Vv8N/c5Xqmijj/FxqlxR0m7u1jQu5CqoySa4ZzVzK808khGVJwmeyjoPxvUrjXFri8mJD9ckLk4UdtulRLC+RXaK5TYKcEeo37+tJy5vabLZG/wBO9OeD8We78eDRwW3a5iZVQA7+bNLbThbeMyM2Cv8At7d6mcMvpbV2kSI+EcgA5xjtvXtlZC6EtwzaCCQFHbp/XNIcU0vPc7b2u+Hx33HvKfP721ytvI5eJjpBJyUJ6de3tXZoJgwyK+YTaoH3bfPrXWPhtzUzZgkOdIBUn06Y+1bNLmv3H9P4PKep6L2cnkiqXdf5OlUV4pzXtbjhhRRRQAUUUUAFFFFABVT5vlEksUDIzowYsB/5dI/3OcVbKoHPMUi3MckWA5GBk4+Q6hkmlZW1Hb4fuatGk8yT/rrYR3dj+sjnJWRJokER8OQohWM4bV2PfOfSlPLsscNnPbvIV8R2ZWMeRLp06QshGk4GQR13BFe/9GnSCaWWWSOVn1+GpGD5v4ib7iQbkfWsOM8xwTrHbwtphEi5Lqz6NWA7P32O/UdcVik2t/geh2ulxfbtXjzvwRbKcSyPgTOsKArpIYI5bZTn+UjOFHQ70ScwmJiqqQ0iFSvT6EfmpXEOLJEzGMKI30L5FCgtHukgUd9nOP8AUd6p3G+Pq8oI7FQGU4I3yxxjcYrIouU0odrV/oWnkUYSlkXLW1/WqGF1xqQw/pmJCK5cqeurpv8Av+auvE+ZLT9BgKokaERqqHGCcZyvSqZYWytejx1kuMuTIqL5nBHlCgEe25IAxRZfo47uSO8E8arq0R+UHV1RGcE74xuOta4RyJP7HQy6vTZHDq2f5kl3b8/EccJ5ugSxNvMhkILFV/lDdiTntVTXijJrCthXGlgNwR1xUm4iMEkc2mMZxKsfzhRk6QwP5wai3/EvFLySEF3bUWwP2A6ClSk3Xw2NsUo9TjST3dvv8uEbbzh0yNodTG2A2DscHcH8b1rvbFTECsupzs6n1379xWVxxZpDrZiznC6ievYeY+gwKsPAbOyfh80xkZ7lTpCLj52BC+U/ynHzHpjIpmHBLJJ9PCOf6jq8eGC6ncn4+RQP1BPlFWLg8sUivFJc/piFOnMYIcgbKXPTUdgBUbhdx4L6ZVxF4qucpg6sEYMhGQvfH3qZ8TrpWmURLqQwphyFxnvoKnpnbLb9a6MdPFLqe55WWpl+WOxHs+e2eGOzlVBErAtIo0uwz8uroOo3xnbrW7mO3hN2UsIyVAXJ2bzEDUc74G/XqD71q5O5OiuTCZJcNI8mUBGdKaQPu5Y7EdFJqZzZCOFXkqwOyshUp8pyMZwxH8wONgOmTkECmKEVGmuRPtpt23/f5EF7I0MjJIrIwIDAgjfAyd+xzVk5U4yFhkXcmTyD2J7H96Tc7cdlvhDcNCUXRpLhAoZgfNhh8256nf8AFaOTbET3WmaYW6mNnDlxEMgeTDHpn1HWs0sPS/c5Nf8Az55Ns265HNl48MuVViV7b4x6VnzBxNriUfwyrDqN8/8AFe8n85sjtDJiVmbytnLHA6EjquOh9fY00teM6rt3KAal07joK58odD6Wz1Wn1K1EfaRXw53+RtXmrxLdbURjWcKOwHbc0mu+HyQMVD+moj+3rUziEAeYeABlPMTUW+4gZsoqgFfmJ9elUbb37mqHTBtcJ7v5m4cPhjlVjllwc5/Y7/WtP/WPBmDwnGCCP7Usa5d0IY4IOPtTDk/gpnkyRkKR9M03FhlkmoxOZqtTjxY25K7VH0HwDiHixK3qAf2ppSjl6xMcYB9Kb115c7HimFFFFVICiiigAooooAKrfOPCjLGCuzLuD/UVZKT8a5mtLfInmRDjOCd8euBviodPZl4ScJKUeUcluxK8si3EpRXbUQihsHGCwVuuMDp60lHFBFb/AKcOygnzgkaZGHysBjO/pT7mu6kuPGuYI0e2hGV1A4ffBbAI1A5GN8de9c94Jea7lhGrnUVKxdicjXsD5QBqC433xnrWWWlbdJ0n96+Z2Y+opxuUd19r+RheBvMxcgD/ALQJJA/mJX6Z2z9cVYOSeD2spEcsmCTgkjfffJJ7dtI7jrWnnG7We6REt3t1iVY5sEAksdgVGAFOwxv19qkc78uQJZxXMXQkoTqGc4ymAdwM+lbcWKOO3V1sc7LllkbfdiPgfFZ4r9FtvPplKoDsGTVlg2d8YGcncYFSfiJwyZbp5Z3LtJhwVOcZ6YyBsOg27VD5N5dupjJcwqGWIEsXPXAy3TcnpUfmPmWa6w0w3XyBwSF0gbDwyTg+4NTS6aFdTvqNk3FlhuIniCzKFjZo5MsrMVGsHUc7tq27du1beJRblzH4auSVABC464BPoCKZ8Js5LCzMs1vGVu48IJFJOA3zZyChKttg42GRVN/WsDoDEITuuo6cjYEj/wAhnr1rLkxdXGx0tLrXhT6t0/0HvAJVMyrIpkAI0R6iqsxO2phuB7Dc01u0bhfEdcsSIr6XCKp0qGBwQpY5AOT3P0zWrgnK0ct6lnNMCzKrfwxnDMoOjX3wCM42yfY0n564a9vdvE8jSaAoVnznRpBQYJ2IBxjsRWnGvZxW25i1GX2krssnxG46lxcZhQ6VRPEdGLqWxuSBspx6529OlefDTg9lczOlwwL7BFJ0gjfLZ9jim3wv4pELe4t5UC5hYqMYLZGdW/eqfwmwkuLpEtgqSA5Vl8uAvViTt6ZznPpTGqldcibdBc3H6a7ZIGLypJoTRgqxyR82e/l2GQc9ulLuZJZnu2N1GYXbGpNOjSCPQ9z6mmN7A9vdlpcPIkmSdhqIOSenTAPtuKZc/wDMKXkyyxlcSQxiQd9S5ADZGxGM+Wo36asJK92bObeMeNYWyxiJY4xpOkebVsOufQdB7mqTc3xdUVseRSoO+SuSRk53AyQPQU8514NDbXKxxO7ppRn8oTzEZbT2xjod980olsgkcMocfxCxwVJ0hGxvkYY99tu1Vybvgqrom8q4juY2bYk6UzsNZAAyT7H9xV+uIUV2WQ4bG23psfvVDtM3l8GYkBnDyE9sYL4HoSNh2BA7VaOP3Du7Mu4zv/z2rj6uCeZfI7Hp2VQ/M6RBsZcTMuSSc4INRuIQvG57Z6YPWl0F+VkyGwRWziHFiWVmYsR/zVo4WdfJrF0NpjXhnLc0xGQVH+dq7DyPyoIlG1cr4bz3cuCLeOKPT3Yajn70w4L8Z7u3nAuCskecMoUKR7qR/vXWXs8SqC+p5bNqMmXeTPoRFwMVlSzgPMEV3CssLhlb9j3BHY0zqhmCiiigAooooAKKKqvxJ4s8FixjBLMyJtnOljhtxuNsjb1qUrAi8387qhFtbyp4zkhnyD4Q7n0L+grknxAheyGgO7rcgO3iqjav9QbGpW2/lNbeeuNxq1npgkheNG1K6BFdSQVK4Jyw8w39arfM97LdLHO8UohVSiyHqT/KMHZV1bbUxxio/EsuRlyxxK6voZLKIBVc5kkLEAKTkeUEZOexONqUcJu24beES6TglSVwSMEjGOqk/mrbyjylNDam5hnPiLiRlVQRgdRk9+oydhVGu+YDJdCeZVkYOzMSACxJyC2NiRsOmNqltpryWrYZc93Elzc/qFiKRPpEfkK9AM7Ek5z+a2Nwm9uLGaUvG0MLDUvVgQSuemQMmrNzpzHDNwyJ0/8A1WQFWUgBRg7gdQQarXJXOAt4bmGRgBKjYLDO5G/13A60U1JqyLVGXJ/NAtFlt5S0YYMrHcde2wyDVajtZLmbw4lMjsTgAY2G+fbYZzVs+FdrbSTym6XUNOF9ic7jtnp1pc/FzYXyy24MZUaWGNJZG2bPXcqRv6gHtUSvpVgu5hx/mR54IY5ixeJQqOr5Vk3BDIflfI/zakNuyhW1oDrGFckjQQwJYAbNsCpz61lxOP8AiOobXhiA2c5Gdjn1xWN3LrCnw1QBQuUUgNjbJyT5umcUuT8kfIz4XfNBNFMMjQ4bI2zpPap/FLn9RcyTHLGRi2Gbf13J6E/71u4ldSy21qZhJka0SRgoVosjyqAMlgc/YirLx+5jbhFqyxIJE1KzqN26nDYHZQDknORV0nRK8mHOktqEt54kEJaLS6wyfNIo050t8oGcMepG3XFQfhpzLFa3fiXBwrxsgI30nYqcHsT3PoaYfCQ2/izG4jEx8MBVOOpycAHYen13+tRv3QXD64iAH2hDYx5wSrHGd1yAVxuQexq0tmpdiLs2cb4gzXMmiQ/xCVPhsQCGxlcZPlJxkdNqc888uRWn6cQysztEpkyWyHJ6j/50AFIuMwrHO6oCNMh0KDqwvbzEAswOB033NS+P8yGaKON00yR5DNv+N9/qDVaVO+Sb33I91wyZ7c3LSxuiyeEP4nnbSM7IRq04OcnHWocFu0qZLAhAcKGGoDJ6KcbFm3xk75xWctxKlskZTTGzlwems4ABwewGwPTeotsnnG3TfcVSbruTHdk/galXY4wdJw3Qg9j9CdjmvRxuWN26HPUdqiXF42SQTvsfes1Ushc7+5pKxqduSLN1smeGIOpkLAMT09KsE/LZggFwDryu/wB/T+9IeD2iSvpO22RU+a6lwbVXyoyd+w9KdSS2ITsf2HLZ/RfqYpNLMMkA+mdsVWLbhXiRPKz+YMR+N638LlmGbbxSiYJIH5x7ZzUT/pLlnEZJQHBOdql8BTfYt/wi5va2uxET/Dm2I9G7H/avpKG4BXVnb1r5d4By1oT9SWYBDnWMYB7fuK6JwTi73cJafxWA2UJsuPXA7n3pLmoo04tFOb32o7EkoPQg/Q5rKvn2w5guLed5LfWI0PmQ5xj0YV2XlXmmO9hDrsejKeqt3FVxZlk+ZfW+nZdJTlun3X7Pwx7RRRTjnBVE+L8zJY+Kv/bkRifQZwTj2zV7qofFOQrw6Zh2A+w1DJ/GalOmSuTivOfHBczWhaBhGqYGqMrrwfm65YZx1A++alc78aR+F2yqp1ltyMaVAGwA9Sd6g8/8eF1HapERJ4MbamUZZSzAgF8dAFGB160h5XtVnnRJ2Zo1b5MnBz137dN+5p/dx8k2NrPnvRZSwgsrSDThTjIPXp2rDkzliGW3urm5LaY4yIgOrS9j7gbfk1n8SOXba3nP6YhYwinTuCSfQHO9L+WeMXRT9NBF4uvYAA7Z/bv3qLt1INzTyrwq3lvIIpy3hsT4irsRjoobuT7VH4tZRi5eJAyDxdKA42TVjzdycFa1XttPZXOJF8OWNt1O+Px9a2cbuppJ1mkjaNmVXUFSMqBswyN0OM5paqtyb3ew95z4GlhcRraTfMiNq1/KzdQ2dsbZ71Xr2OaWM3MhUr4nhEhlyW05HkznGN9WMe9TuYeYEuFjIzqVcYPY+ue/tShL3+EYtIyXDFu5wCqqPQbsffI9KmbptXsBOsuJRx21xA0Q8VyumQfMMdVz2Xvgde9ZW1wsdrLG6ljMwIHddGcH6kk7VE4a2iQNjcdARn9venckilS3yvq+Ttg9CPp0rHlycI6Gn0SyR6nKmIgHxEGyw1YVM79s4HbOQB75p5zXYvaEW7P4gZBJhc4DMCO46r8p05BxvUPWWIG4Odt8fv8AXvU9riS4aKByEcHTrkJA3O2T16Y+uafjydad8iNRgWF0naNHKnCZZDJJDMEeFNYDAkSZ3KDAPm9iMe4pNxGSR31yA6nJOfXfT/UYp0XktJmClda5XUCGBHf7f0rZwy7j8bxZ9WFBZQnly4//ADGRk4DYb/1p7p1GzNQj4Ze+FcRyvljG6tg9cqc/sR0qTzDxf9TczTtqYyMTlzuOmOmOmMY/tWb23iashnY7g4GTvlix6jPb3r3jd07iIPIJVRAFwuCvsxxkn+1KUk014J6Gq+JBub55EiViCI10rgYIXUTgnqepwK2+F/Dz7b/81qllDKq6QCuQXG2obYBHqN9+pz7VuVAwwKRkldWNgkrVkEy+TFZ2+pysfYmspbTS4DdKn/8ATWknUWwywGdug9SSe1PUl09V7CXF3Rq4pwzwMMpwTW2ewVESRZCWIyTn2/wU94rynJJbpKp1ydGAOfx+9OeS+VkjjJu4kYhsgHc/Q1lnq8cY9X0NEdNLqoq/AOT5b1Sy5zqIDHpgAZOf2qz8J4KsE0kMhA2642H2rpXALyKQEJEERQAfT7VTef47cuDG48p82On0PrWeGqlLLHxwbseKMIvz5EnJsUU0ssErnws7KDgZ+n4p7ZcRmspzZRKJi5yhz07nPtVY4nJG88CwsqEgZKbYA659638YuP0t0ssbtLgbse2dsf51p2WDjI6OlzRnCpd/3RKteMND+phmABkfLEdMgdM/fNT/AIc8dKXgRdg4bI+gyp/2qrccmYHS0bJq8x1bEk96sPw34Rqm8THTAB/rS9Njcsq+H7Gn1HNjjp5Krv8Ac77BJlQaKxtI8IBRXQZ4w2vIAMkgD1NIuNTeKhUx6oiCCG/7hOwUL1KnufQbUhvviLCNkVpH7Ab/AL9BUdOL3NyqBR4TmViSBnCBQF37HOquPP1C3UVS8sfHHT3KDy1dwLa3Wi3TW2vSgOMZOO+eg27fWudzzNbzuFO6nfG+cb5rqvO/w6ltle9s5Og1ywgde7svqOpIOO9cr4lajQsviq7SEkqoPl77k9zn6YrrYc8c0FKHK5KyTiSeP8y/qkjBXDLkE+ue30ppyDzOLRiCdLM2c+46ZqVy3zUkNnPbDQpeMjxGUHPfGTvn2qnQ8PlkkCIrM77qOhPvv2260+2mpclKGPNV14lzNI5Zy5J1E/v77DFRr7iWtIsM+UhERJJ3wSdO5+XBAwNvai/mifw9MWhlGJPOTrbPv0/z0rOWALbrH4TeL4hdnKnyrpACg9wfmz2pb5ZbngzseLotnNA0al3ZCkmhSygHcBiMqD3x1pbCmogem5OevT/PvUgcOZQrMGVWwNTDG/se9TbiwVAuA++fMQApx/4kdcd9/Skznsa8OmcqbNUFo0jBVH/wdyT6Vst4tUoUDUScAddzttvXlhZa5lTzHVsQu5PrgEgfk1MvrIeJpjUrvgKxy2em5H82ewGBWVtHWxwvsYXHDmjlMJU6wQABuQft/Spd7bCVckEToPmJOdvpU5bQWd6pmPj6GGohiN8dQ3qp/pUXitzlmZDkjJB9eu+/rSZTfUnE05NFHLik3yt1/BXo7cE5fck5yep+tS2tbc7jJPbG29aLqMnJ2r3hyhMuRk9q0Sv81nGWOqXSNLFfDyjK2G3znf269vasLzhbkk5XB3wMmmPB7wTEl8AqM/atcnM7AkKiHGd8Y+lZ7l1bD1C1TEUto4yNPSpHDWDAqwxVgsOYkfaUKuw3A296dyXkUQV3gV0buP8AP3qJ5ZL3WhE8EeXsVK9iRoyNi3b/AGq68q8i+Bb6yzF5UBcgfKvXSD2671YOWLi2utRS1CLHjLsBgHrjPc43plxXmPR/DgjD/wDk2fKo759fpWaeWTg4vZDMeONp8lEvLyOAGPwnRFONStj7/vUeThGtk8O7MiMfkB830Jp7wHgSX1xeK7kjSCp7A98Z+1ReB2cX6eXBRXjJ36E42yD9qjHbR0MWOE20+3+SHzVxKWzhSGFSijdsndu+570hseOh5E3GofysPKT3HpTWCYXEo8eU6FU4LbgnsM0j5htUcHQACDtjvWnDkjGSbRo1Pp8lCXS+FwaeMX6eNGYkCtqOT23PTapXEeJNI6RAZUMGwm+aSWPCndtKqzH1PQV0/k3kU7Fhknqf9q6scbzPq4Xk4scvsIU934EqcNlu51Z1OBjrXXOVOWxEoOKm8N5VSPBxvT6OPAxTIqOKPTDvyYtTqZZ5XIyAor2iqGU5hd8vvA38FRgdytAvrxB8oP2IrpTW6nqKwewQ9qQ9HpWqeNfqO9tI5VLzhcISGiOexG9VjmnhVpM07RWwDyRgoylgEcgFh4edOQQy7bYNdruuWo37CoEnJcZ7VGPQYIP3JSRLy3yj51ZrX9AYwqrdLICWIOvG4K7/AMvfp2qVyRwNrln1qSAqqhywK9T5WB2GD2281dg4x8M4pDkxqx9SN/z1plyzyYsGAFCgdgMCuhUb6nQu0UnhXwrjRgRH92JbH5phNYKsjRwtuinW4BbBOyqMbasnIz0xmug80TiGzlcHSQhwfSucWFiEj8VDKoC6psbrMFOXII3XCNuc7nasepzuX4SWz5OpoMCyXkk+Nl8/7/aFZ4VpuJ0luWC6WAdsmORwPlycrvuBj0qHxbhq3aNJGWdYYlMjSMSYyxwVXJ6Zz02xVk5r4ktxEkUa6YGmX+KF20EYznoPxULmLl63t4LjwmGBIi/MTqwuoZH829c2UEt12O/CSl0qUab2qlXK8Vuc/veWXjfBI2x+Ov5qFao7TDw1Z2U5AjBJwOuMelXC8igZtUWtVCxt5ySfEI8wweozn80k4VxFYJJj5lZ9gUJGx+Ybb474qMeRu1LsKeNJpx2/nk2PdrLcKNGArBmVhjIUgsPuB0qUUSS4d8KqtqYKuygHoKQ3KF2yB3/zf3pjBc+GNI6HrVJLbYVqtbCCcOb2teCVb8JRXAddS+3cf52qJzBwVYHDIH8Nuqkbj6fWs7u6mKAggKh2xVr5d5tjkjEN7DlSMasHH19qmXXjalG2jLHTSguuPvIrEvK7xRJdwAyxOPMB1X647V5wjgZudR0roXYnONJ9TjtXduGcoQRRAQFghGQucqc+1VXnSwhto8KRGzscxqB5x39/TP4q+V5YQvb4FcOoxybjRx7jHCGhmZNyANWw6Kemce2D96unKNt49v4RYMu2xGcY9vSk8NxIdWtGDP8AMWBBI/lG/b2qxcA4Q8ZM3yqceUdz6ms2TI3FKSKZJb1Ee3zxWsaQN5VPdBgb+1WCx4aggyq76cgsKR8asWeJJNIOgg4NaLfm0mFmZGHYIO/3oUU18R3s+rHGUOe5WON20lssjQSMm4L4PzBuoz696i8eih0RtGcllBZV7fXH+9buJ37XUmI1LM25j7Lgdz0wKx4XdRx2kkWyysxDADJPpg9xV4Y+mNNnV00XBKX3XwLNxZ4E4XCq6NTAHGBn3z71U4eXSLcXWr5mIUew2/qDUeOJTC6s0isp8qHYAfTrmvIFuPAijLARO3l33GT/AM02vaP6JD+pY4uN923f3Ll8OeECZNTDGWO33rrFjw1YxsKrHIvCfDjHsKudduVxShfCo8Nmmp5JSXdhRRRSxIUUUUAFFFFABRRRQB5ijFe0UAVrn7JtSoGdRAx9965/fcORbHUqN4YnDagx3j/mQjPXboa6LzraF7V8bFRqBHqu4rmfD70Fo2aRtQlLsrH+G2RnVt/MCenTNY89Ke/dHo/SZfhNLtK39tv2Hd/cf9RSS0syqw4QliMacbkfXbp1qr8T4bNb3cdrkTlSJdznXpGfN/652phxPiUltJcTw/xI2ZfEZVwodsYAx1OMZqNf3NxaTm4mVS00BVNHmKg9SfQ9PtSp0/elez/Q3Qi4+6mqa2Xe6V2xdd8ZGuWUYQ6wUUgZznsO4FJLiB3XxGXS2cHy1J4gZI44pNGA4B1NjdMjOB1/p0Nb7zjUWykldf8ApOen3B36Hb6Vlx45SyKKW7Yj1DLFYX+nx/8ABSkBx13rK64c8S6n049M9qQcwWEkMpbU2ljlSc/j+le3HHi4AZ2IHTy/3P8Ama3S0koyqTPNdZKvbofyNjYZAJx+Kc8MuNcYbPmGFY/3+oqvpxKAw6QrGU+22frmpPBOYobZvPb+KwbPmbT5fTGCM9etXy4umNR3Orptd07S4Ok8gXl5pLo8jRagoywIxkjylhsAKf8AL+ZuJvJPpbEZEercAqdyM96hcN+LdgY0WRfBUgDSAGx09D0+34pXdzpPMf0zalY5Dr0x6A5rE8WSeSMYrvx2LSywkpt7OhpzCiT3GFOXGrVjcDfyj6/3qFOlzH6aR23q18scpaPMR13NPuP8EV7d1GxI2Pv2rqy02JQUJLqav9TlvM+qznfM/EJUAhOMacnHfcZpDzDxGNAjW3kJXDKdxn6U44jazXUnmQppGnHqe5+lIOPcqTIAQuQvp1rnx0eWMOuv5R6DRa3BH3Mn+nZgiTWqrLIwIlGcodxn1rzgVykcn6liAMEJnc59/T+tK72dvDGQevTOcfatVjYs4OoMqkdOu/8AtVIRk3aXB1M2fHCNWt/2M+M3bSSGYb5bOfvTnhkr3c8Z0hVUgnHTI6AVG5f5dd20sMqDtXXOWuURGASK3abTUvaT+i8/6OJrfUeYQ+RYuBQ6Yx9KZVhHHgYrOtDduzzwUUUVABRRRQAUUUUAFFFFABRRRQBpuYdSkVzfjnI5DMY/KD1AAI/BG32rp1YtGD1qfde0lYzHkljdxdHDJoPBjaC41aCSyqOjOPl3/rWF5xM+CEkXVKEG4OQq/X16V1bmDlaOdSCoNcy5i5a/SsHZWMR2bBJx6E+1ZM2l91uD28HXxeqOvfW/kTmyaWNc+VF6Bjn3Ow9/U1T+YZTIFddgrY989CfYZq82E8EcLguShzpAOT9B7e9UbhvHYUjlicFgxbScbnP06Gq6LHc3KX0Zk1edzSE15xKWQBZHLYPQ9j+Kk2vBnALlCyqFY+mPf22/GaWHf1+v/wB9avFxzIj2hjKskmMal+VsbexXYHY7+ldKCTtyZz7piO+lSR9XhpHgDAUY++31xW254si2n6fwQWLH+LtkkEHqd8j0qRyDfQC7DXYVowrFVb5Q5GAcAj8VF4liSWVo4yUD6goBICK2wOBspAIFKSa3GJ2aOAw25L/qGwceX659exq/fB25TxDC7DOcoD/MMnJ+uw2qicwX8NzMhtoTHkBdO25Ow/rjNMOIcDn4e8etgH061ZDnSQT0Psdv6danq6eCK8H1XAoCjFZOmRiqV8NedhfQefAljOhwO5HRh7MN/rmrvUfEoL14QmrOK9vOEI4wRU+ip6mBSL3kJGbIA/FbbfkVANxVyoq/tpE2xBw7lZIznFPUTAxWVFUlJy5ICiiiqgFFFFABRRRQAUUUUAFFFFABRRRQAUUUUAFQOKcMWVSCKn14alOgPm7mKCOHi5hOAgwAOg1EZP0O9VjnmyjjuSY8YbJI9+/T610vn+yFvfyyyJqinQeYjOGAwRn8Vxu6bVKcsSM9Tv5c+/2pra6a+JHctfJtlDJbyK2NYyQPftSaSItIyqMuxYYA+ucewrfzBwtbVY2glYrIuGBP3rXY8RMMokQglM4GeuR71eTTajLtyw4IPFOCvb6Q+NTKCB6e2/1q/cm8xRRcOuY/L4sg82rAyCDjr1Hm7ehqkcycbF1IrgFfKFP9wO3SpTS2zQQrGP4q7vnfOevX0OcAdqoqTZZMS3C6HIGxByCPyCKsv6qa9RXdlJVdOScHck/QffvSwurRFdIOTqDZ3A9MY36n0+tCKF6dAM7E/LnO/wBKXaQWy1/CjijRcTdB8rKQcf6dwf8APWvpK2kyoNfPnwn4CxkM7DBc7Z64zn+34r6CtEwgFWkqigN1FFFLICiiigAooooAKKKKACiiigAooooAKKKKACiiigAooooAKKKKACiiigBNx3gKzqQwB+ozXHObeTks5vG8LMbKQ2FyAfUjsCNq75S7inChKuCKbGfZgfJcHD2uJHRDsoJUN2A7DPTrVhuIo/0BU7SAfNn9v3IrovNvw7ZXE0GFkXbcbMOuDiudXvJV1IzM2lf9IJOT6+g9Karp9KsihXyUsXjHxk1KU8uemRn81CuWVLvUoBRZQ2w2wCD22xU244Igi2kZZEzlG6bdumRUngXJs00erVp19sE7etU6W6ikSn4IvMfHRNMXRUxjBIGnPvhevbfH4pxyXys9yQ8i4TPlTGA2P5mzucds7VbeVPhmE6jUT1Yj+npXUOBcrrFg4q3SoPql9i3zNXK/LghUHFWkCvFXFe0iUnJ2yoUUUVUAooooAKKKKACiiigAooooAKKKKACiiigAooooAKKKKACiiigAooooAKKKKANU0AYYIqBJwCM9hXlFSpNcAVXjXw7ikk16FJ9cU64JyqsY3FFFM9o6JsfQ2ir0Fb6KKUQFFFFABRRRQAUUUUAFFFFABRRRQAUUUUAFFFF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232" name="Picture 16" descr="http://www.pesoideal.com/tmp/alimentos/zarzamora/Zarzamora-4-big.jpg"/>
          <p:cNvPicPr>
            <a:picLocks noChangeAspect="1" noChangeArrowheads="1"/>
          </p:cNvPicPr>
          <p:nvPr/>
        </p:nvPicPr>
        <p:blipFill>
          <a:blip r:embed="rId11" cstate="print"/>
          <a:srcRect/>
          <a:stretch>
            <a:fillRect/>
          </a:stretch>
        </p:blipFill>
        <p:spPr bwMode="auto">
          <a:xfrm>
            <a:off x="3707904" y="5034268"/>
            <a:ext cx="2232248" cy="1823732"/>
          </a:xfrm>
          <a:prstGeom prst="rect">
            <a:avLst/>
          </a:prstGeom>
          <a:noFill/>
        </p:spPr>
      </p:pic>
      <p:pic>
        <p:nvPicPr>
          <p:cNvPr id="9234" name="Picture 18" descr="http://t3.gstatic.com/images?q=tbn:ANd9GcRQk7He-p8AVp5EGgq4FQFsKhCfkqV-cwhf8MuOy9Kha6SD4jMY8g"/>
          <p:cNvPicPr>
            <a:picLocks noChangeAspect="1" noChangeArrowheads="1"/>
          </p:cNvPicPr>
          <p:nvPr/>
        </p:nvPicPr>
        <p:blipFill>
          <a:blip r:embed="rId12" cstate="print"/>
          <a:srcRect/>
          <a:stretch>
            <a:fillRect/>
          </a:stretch>
        </p:blipFill>
        <p:spPr bwMode="auto">
          <a:xfrm>
            <a:off x="6516216" y="2420888"/>
            <a:ext cx="2143125" cy="2143125"/>
          </a:xfrm>
          <a:prstGeom prst="rect">
            <a:avLst/>
          </a:prstGeom>
          <a:noFill/>
        </p:spPr>
      </p:pic>
      <p:sp>
        <p:nvSpPr>
          <p:cNvPr id="9236" name="AutoShape 20" descr="data:image/jpeg;base64,/9j/4AAQSkZJRgABAQAAAQABAAD/2wCEAAkGBhMSERQSEhMWFBQVFBQVGBgVGBUXFRUYGRUWFxQaGBcXHSYeFxkjGhUYHy8gIycqLCwsFR4xNTAqNSYrLCkBCQoKDgwOGg8PFSkcHBwpKSkpKSkpKSkpKSkpKSkpKSkpKSwpKSkpKSkpLCkpLCkpKSksKSkpKSkpLCkpKSkpKf/AABEIAOsA1gMBIgACEQEDEQH/xAAcAAEAAQUBAQAAAAAAAAAAAAAABAEDBQYHAgj/xAA+EAABAwIEAwUFBgQGAwEAAAABAAIRAyEEEjFBBVFhBiJxgaEHEzKRwRQjQrHR8FJikuEkM4KisvFDcsIV/8QAGQEBAQEBAQEAAAAAAAAAAAAAAAIBAwQF/8QAHxEBAQACAwEBAQEBAAAAAAAAAAECEQMhMRJBUTIE/9oADAMBAAIRAxEAPwDuKIiAiIgIiICIiAipKZkFUXkOXpAREQEREBERAREQEREBERAREQEREBERAREQEREBW61YNaXOIAAkk6BReKcYo4dodXqCm1zgwEzBcRYSBrZcj7T9sK2IDmF/3Re8gRHdmGA8xAmDuVGecxGfxXtPrAPAZT+N2R1z3J7stMXj81o/HO2OIryKlV5EnuglrY8BaFiq1YkybCIsPXxVrLz9SvNc7aJ/CO1legfuqtRjREDOS3wymRHkugdnfasbNxQDm/xtEOHiNHeS5YGAOMEHwII9F66yrmVlZt9J4Ti1Krl93Ua7M0uaAbkCJMa2kKYuEdjOOtwtdlQtDozCdSGvjNlPkDHRdwweMZVY2oxwc1wkEcl3xy2Sr6IipoiIgIiICIiAiIgIiICIiAiIgIiIBKi8RxnuqT6mUvyMc/K34nZQTA6qQ9wAk28VofbrtJiqFR1Kn7s0nMAJAPvGl0zeY25bqcsvmbGO7ddsW1qXu6Y+77ri5wgkgSBBvYn5rn9R0gzZTcS7PYrE4wER6SvD9/V7OlGtgHfqLx+ijVJcYM25kqhc+e4csiDG43U6lRsJ1hVevDLSyzDBt1U0ZFlInWLxqqkhXO3PaFRa5ouuo+yfj7nF2Hc7uhuam07EE54PWQYXMKo3lTeBcVdRqNqMcA5pkeSvG9tlfR0qqhcGxxrUKVVzCwvY1xadpCmr0LEREBERAREQEREBERAREQEREBEVCgx3HK9MUKoqGW5CCAYJzCAAeZOi47i8ST3XPc8nUuJLjFrk3KzXbfGudiq7CO53G2c4h2VmpGgcC4iRyWrtYAAJGw1uvDzcm7oG4e5kk7zyUSrRFRoeLjS8jmshSOXW2ykZGkARIvAbYeMeK8+0sKS1tjoYG2p3C9PoGbK+7DwTA00BF46LzUcZPSy6MtWswmFYc3W0FVq0yQQHFpvfdPdREmSNzuu2KUXEA8wRAFhHz5lWaEBwPKVJxQmwPyUSm4Du/u6psfQXYHiXvsDSMyWD3Z/02HpC2Ncq9kOJcK1RjqrsjmZmUw3uSCMzi6JBiAOcldVXoxu46CIioEREBERAREQEREBERAREQFhe1XFKmHoe8p5JztBzzobGI/Fv5LMkrm3tC44K2WlSqAsYczi2CC64LZG4H5rnyZfOI1LG4nO4kmTqb3XmnhGOIcRJaZH0leAQb76Sq4l5ptBDS48hr0Xy7bayr1fCPc15ZGfadDzC8Nwr202l7QHnWI0PhupOGc8AySDANv05q8/ExGZsgX7wi/QeaueMYjGvcxwaWmImb6bfvoodalnGpHOLLJ4msNvhv5XMKBVH7O6uaTVgU4gCT4wrb99yeapXrOaHZRJ66Lwx7vBdYlYqh0XF+l1Ha06nmpryYUVz5PKFqo6D7KOINZiSHGzqTgPEFp+fdXYQuBdh8Oz7bh885RVDomBJnLPnFl3xq9OHi49IiK2iIiAiIgIiICIiAiIgIiIIfFqj20ajqZa14YS0vEtBAm4BFrLjPEHiXEBozPc4hogS4kuIHiV0zt9xb3OGygEuquDBGw1cT0AHquWPbJk/wx5Lxf8ATl+DyygZLi+QRAbsP7qZh8RlHlboVjn40NeGHcWP0Wao8M94wXDZ3N7Te06LyRJhaoLyXWi4MT4nqrOP4UDVbWa92XXLsdhZZB3CTQpCmX53DSxnaPS6x2LrO7zpNp03hdJ0MbirEi3MdPJQK2ILiBAAjW8k/SFJZXc6SQ5sWExcKzUqnrA9VsTVvTdWqqq15NyI+i8PDiSTZdWI7y7ewVl1hMKVUPMKxnnZbtsZTs1iHHFYdrWzNakL6AZgSSvowL5z4PVLajHNiQ9jhmmAQ4ETF4X0VRqBzQ4GQQCCNCCJBC9HHelR7REXVQiIgIiICIiAiIgIiICFFQoOd+0GpOIF7NpBsbS50m3Ow+S051zGXkZ2Mzb0WX7T451Wu92WfvMpBN2sEiR1t6rFipC+Vz3eVZStTacpIEjpdTsDinQWsHeIy+W9vBRGUidDBUrB4OowAuPeDnEEHabAneyzFixieIPFQU3hztNZiwtPTzUd72m2njym6y+LgiXOAPjPybusJjMU1ozOgCfUqqVZq1ST06fvooLMXN2zBnkPmpHvAfzUeo4RaAqiHgVATpEKziK0X1XqrSMEAx67KNSpkfimBr/0unrYPqTt57HqrDnwR1V2tVIiAI31kK06qqUnYKk4uEEBpgEb3sb+a+j8DhhTpspt+FjGtE3MNED0C+bqLjlEHkfKbkdYX0lhKwexrm6Oa0idYIBE8rFduJUXkRF2BERAREQEREBERAREQFZxdcMY550a0u+QlXliO1lSMJVP8oHzcAsyupscpxLozSSdXE+N1H902o2DMGD9Z/srrw7MTaCBHObyjjP1Xx8vWVcY2CbrziMdUL2tAJbYWsIjfqFbw2He6ocxysb8MH4iTN/3upgrCRLe9PdIJH9QVTpiPiak3dfrooGKoipY3jXp+4U3ilcyGtbmmMzjt4LH1ybDS58+atKw7lM7dP3ZRKpMQ2076/8Aak4iplA7snTwOyjPJPMFbN1kWXv/AHurT5BOUk8+nkr72iOd1FeT+EwfTzXWNeXu8FRlNeqhiOpPzFjCMaddlSk7hgmpTptIkua0A7S4RI5SvpFnVfNvBoGKoOtJrUpJBJj3jfmvpOV34lKqJj+K0qIBqPDZ0Grj4NFytY4525+8+z4QZ6hMF9ixnMj+I+isYHAjMXvcX1Havdcn9B0FlVy/gzb+19IH4KxH8WTu/nPop+C43RqmGPBdrlMtd8nQVg6tMAaKDjKLag7sSLg8j5LPqjeJSVz3ivHMazD1KdBzfed2HVPiaJ72U/iMCxOnVSPZx2sfWD8PinzXZ3hmgOcyBm2EwT6rZnL0N7RQH8coj8c+AcfyCk4fFNqNzMIc24kaWMH1VblF5ERaCIiAsB24P+DeP4nMb83CVnlg+2jJwjzMQ5h/3gfVTn/mjkzaocMo0aSDztZXKTSZMgjbn5qDTyMc7M3KdBqT3h+ypVKpAE8pPMr5eU7ZYl0q3PSZ0VqhiWuLrfDE6bifqlCsHMDhInciCOdlccRCmdMeDUGgEnbn0WOxbjMSCRM/Pf1UioYJ2/657KM+kM0xciCfX6qolFBJ1/YVvEvAjfw/OErkSYOkSOisvqGLLriPBfM/RWXvym5V4iADoT681YeM0KxTLPzQn5IH5TrBFxHyVnEGADOsi3jutimU7IUqhxuHbScPeGqMpeCWgi8kbiAV0T2nduQ3/A0DNR3dquH4JjuW/EdTysuW9l+0DcJjG4l8H3TKjg10992Qta1sfiLnb7ArI9g6D8TjDXqkvfJqPJ/ic6flM+QC7zrFTpnZ3hIpUxI7xFzHy8FmnsgjqvLWQFGx/EMrbjQFwPhqEkEuQTBWvs4S+hiXEEmm+XC9m9Asnh8dmLSLtc0EH5/2WRaMwW2/LZNsTxCtka5+UuIAiBOuit8M4T/5i0ZnDlceaydRrSQ2LCZ6qVRdYCDGy4772rSlPKxhc6AIJJ5ACSfRc04H7Q30ca90zh6tXvMI0ZZocDsYv1v0Wf8Aajxn3OHbQYYdWN41DB8Xz0XI6ZMg/vwW4f1lfVLHggEGQbg8+S9LVPZpxn7RgKWY9+l907/T8BvzYW+q2temJERFoLFdqKAfhKwJjuz5ggj1CyqtYqmHNcCJBBEWvbrZZfBxOvh5JcID9iRPzXilRLdtN/nZSMVQexzg4Fpb3YMS0gmQYsVA+0kuF7DZfLsZU9xna8bLwx0ePW/5q2HWIkieS8OYQ0Sc0c9deijSasV3OJM3vb9FHNSDppH1ClmprsbwfDRRDRkRM9fVXOmLJjxnXmolZ42ur73Rpe6ilhJPS5VxsWarDtvey8uqx0Xt1WwOkqLXscw810nY81I1UWrXBOsKpr5ja0LHY6rGnou2OKpFaT8znNgEZmmd7ZoAPLvei637NOFGnT96R/mHQ65Rp87rm/ZrhBqVKdMi73SfDX8l33B4YNADRAAAt0Cr2tTc9lh6mPoYirVw0zUaLtMg3G3NTcTVdIDY1gzuFExnZJjqzMUJbUbu0wHf+3NVa2LuDwWUMYNrev6LK5coVMIz8R2sFSvWABLnQPXyG5XDKukmkVr2NcPeOEu0bPePg3UqfU4gGtJDYsYm0QN+SxTMDh6X37mgOAJL3SXxvc/kubdqu3b8Q91OlmZTuI0c+NydgeSMtYTtVxZ2LruqHnDOjRp+vmsY07a8lQ1XHaCOR05+Cv0BMmLQI8zdXJqObqXsTrkfaKcGIY6dgZcPUf8AFdTXNfY7TA+0mdqI/wCZ+q6Uu2PgIiKhRCqog5z7Q+FFjxVaO7U1jZw/UfktGym+67lxfhTMRTNKpoYII1BGhC41x3hj8JiPcvm4LgY7rmgxIOnkvJyYauzW0OjVOYy6xix2gbHkVexNQhstBcZ0Chl7QLk23Uhrj5FcMsTLH9UrndWH1I85n5q5WpkgxqQfysrLKLg0Z4J6aKNOay9giwtKjPdAuL7qVVy5e8LC/VRXXvtY31XSNRXtja30WPq1JbA6eKymK0tz1WNe2F2wbEOvYLxw7hhqPc4/CxpeT4WA/qICuupOcbCbrP4XB+6wzpaQ6o9s5tS1veFuUg+K7eRTLezvBD7Q57h8DR83H9AV1b3mVmbYBc99n9P/ADXmYJY0eQM+pW/vrjJCjAYL/wDcp1zFN8EOiOZ+oWew+Idly69Oq1bF9j6TiCwupnP7zMznaxnZbdgqQABN4EePVVldRWMSatUBkaAKPSg98ggDd1rfQK/mE6TueXmue9v+1wqB2Ho1BlH+Y5p+K/wDpz+S4zteV+WL7fds/fE0KP8Algw5w/H0H8s77rRW1DM7nbkrlYzqdFDL5iF2xxcvUgEucIFllMMwXGmg6KHQaAQCepOy23sb2dOLxLGG7B3n9GCJ83aJrd0Orez3hYo4Kn/FUHvT/q+H/bHzWzK3SohoDWiAAAANAABAA5WVxdZNAiItBERAWN43wOniqRpv8WuGrTsR9RuskkLLNjinG+ytfDk52E08xAdYtImxMaSLwVjfdkNOUScvdBtK70+mCIIkHUHQrX8Z2Fwr2w1hpmZlpJOsmQ4kEXXny4bfDtylzSAJtIHXyVmvTM6SOc6LfeI+zeoDNKqHAAmHghxM2AItELVMbwOswTUp1GWsXNNv31XDLjs/E/LBOMH9VGxE+U38FNxNJwb3RmcOcCVFxMC0F0/IecqscW6Qi4OuNFHqUp2jqpZBmGt/pVafC6jrZcoN45rtjjpqPw2n3gTctNuR6rI8Yq91niT6f3WS4Z2WrOgNY53gCvfazs7Uw4o+8EOeKkA7RkkmPFVl1Gtu7HcOFPDMMXIzGdSTqsnjqZ1aY3/YUPs/i/eYQRbuhuYaggRIWL4Lxms+aFQ56lB0OJGU1GH4T422TDxjZ+HVveNAMAxMGJN4sprxlIbPk2/zULh7SO9G1lq3aztmKeahScXVDIfU2b/I2Pxczt4rlbuunkU7adq+79nougA/eOBIkz8AO45rmeMxRMmOikV3uJuZ6qE5jp036K5HHe0Y1Z+iu4PDSZjqvWHo3PVZTC4awABdeLA6ztGvgrtbtXBYfO5rGiXvIa1u7iTAHiV3nsX2UbgqABg1ngGo4bnZo/lGnXVYj2e9hm4em3EVmzXcJAcL0gdABs7mfJbwArxn61VERUCIiAiIgIiICIiAqEKqosEOtwig8y+jTceZY0n1Cg1exeDcSTh2SeUt9AYWaVU1BhaHY7BsuMOzzl35lT6HCaLPgpMb4NAUtFooAud+13By3D1Ng57P6g0j/guirX+2/BXYnCPYy72kVGjmWgyPMEqMpuDRuxuN+5dTMWNvDksi3Dw7MLSVo/A+IijVAd8LjB5jUfvwWS492oc4e6w8gGz3jUjcA7Dr0XHeppXlT+03bIMBw2Hd3hIfUE93m1p58ytDJPNe3gNKtZNeqmRGV3Vkgxrb1XqhhzsLneVeZRgXhSsHRiY1N/JUxDoYODpJHoD/AHXVfZ32KIy4rENgi9Jh8LPI/Ieaj9iOwOeK+IBDQQWsIu7q6bwuntau2OP9boCqiK2iIiAiIgIiICIiAiIgJCIgIiIKKqIgKhCqiDlnbzsC5rn4nDtLmuJe9jR3mHctA1adSNRJWg5pPQ3Hj563X0gQtf4l2GwddznOpZXuMlzCWmfy9Fzyw343bh1WkZiCZFyjcEdhAXYKvsvw0HI+q08yQf8A5TC+zHDCPeOfUjaco/23Uzjqa5ZgOGvquFOmxz3dG3/fUrpfZT2eClFXE954MhndLRa2a1yJK2/h/CqVBuWlTawdBBPid1LhdJjIKAKqIqaIiICIiAiIgIiICIiAiIgIiICIiAiIgIiICIiAiIgIiICIiAiIgIiICIi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238" name="Picture 22" descr="http://elmundoalinstante.com/contenido/wp-content/uploads/2009/09/guanabana.jpg"/>
          <p:cNvPicPr>
            <a:picLocks noChangeAspect="1" noChangeArrowheads="1"/>
          </p:cNvPicPr>
          <p:nvPr/>
        </p:nvPicPr>
        <p:blipFill>
          <a:blip r:embed="rId13" cstate="print"/>
          <a:srcRect/>
          <a:stretch>
            <a:fillRect/>
          </a:stretch>
        </p:blipFill>
        <p:spPr bwMode="auto">
          <a:xfrm>
            <a:off x="1115616" y="2708920"/>
            <a:ext cx="1440160" cy="1581046"/>
          </a:xfrm>
          <a:prstGeom prst="rect">
            <a:avLst/>
          </a:prstGeom>
          <a:noFill/>
        </p:spPr>
      </p:pic>
      <p:sp>
        <p:nvSpPr>
          <p:cNvPr id="9240" name="AutoShape 24" descr="data:image/jpeg;base64,/9j/4AAQSkZJRgABAQAAAQABAAD/2wCEAAkGBhIQEBQSEhIVFRAVFRAUFhUWFRAVFRAQFRUVFBYVFBIXGyYfFxkkGhUVHzsgIycpLCwsFR4xNTAqNSYrLCkBCQoKDgwOGg8PGiwkHR8sLCw1KSopLy8sLCksKSwsLCwtLywsLCopLCksKSkpLCwsKiksLCwsKSwpKSksKSwsLP/AABEIANUA7QMBIgACEQEDEQH/xAAcAAEAAgMBAQEAAAAAAAAAAAAABAYDBQcBAgj/xAA9EAACAQIDBQQIBAUDBQAAAAAAAQIDEQQGIQUSMUFRImFxgQcTMlKRobHBI0LR4RRicpLwM8LxFUNzgrL/xAAaAQEAAwEBAQAAAAAAAAAAAAAAAgMEAQUG/8QALhEAAgIBAwMBBwMFAAAAAAAAAAECAxEEEiExQVETBSIyYXGB0RTB4RUjQpGx/9oADAMBAAIRAxEAPwDuIAAAPmU0uLSR6mAegAAAAAAAAAAAAAAAAAAAAAAAAAAAAAAAAAAAAAABgAH5+zx6QK9fETi9+FOE5wjRvubrhK0ZTXGTkk9Xwvpw1h5b9JeIwl1Cd6Stu057zVt626td2HZ1uo/lOyZj9HeExrlOUd2rJLtrqr6tc/2KdiPQaou9OrGXRSTj38rriVST6lqawWvJ2eli4QVWPq6soqVmmk0/8/4Ldc5NVyLi8Mt9JNRXGMr7tufUs2Vc470o0K2krJRk3xl7r6GavUNS22LBBougCBuIgAAAAAAAAAAAAAAAAAAAAAAAAAAAAAAAAAAAAAAHjRRc3ZOtevQVucorl/NH/NC9njRVbVGxYZ1PBUsmZmlV/BrP8RezJ8Zro+8txUMyZXaf8Rh+zNatL/6j+huMu7bWIp66VY6SXX+ZdxnoslCXpWdez8kmu6NuADaQAAAAAAAAAAAAAAAAAAAAAAAAAAAAAAAAAAAAAAAPGVjbOypUKixNDSz7ceXfp0ZaDyUbqz4FF1Ktjjv2fg6ngi7M2jGvTU4+a5xlzTJZVqkXgcRvK/qKnFe7+6+hZ4TTV1weviiGntc04z+KPX8/c7JY6H0ADURAAAAAAAAAAAAAAAAAAAAAAAAAAAAAAAAAAAAAAAIm0sCq1NwfPg+kuTNTlnHtb2Hqe3C9r84815MsJWcy4d0akMVDimlLv8fFXRi1C9OSuXbr9P4Jx5W0swMOFxCqQjOL7MkmjMbE8rKIAAHQAAAAAAAAAAAAAAAAAAAAAAAAAAAAAAAAAAAADBjcKqsJQlwkmvDvM4ONZWGCr5TxjpzqYWftRbcful9fiWgpua74bE0cTHm7S77WT+KZbcPXU4qUXeMkmn1TMmlbjmp/4/8AOxOfkyg8c11CZsIHoPD0AAAAAAAAAAAAAAAAAAAAAAAAAAAAAAAAAAHjZ6VHNe3ZOSw1KVnLScvdT/KiE5qCyy6mmVstsTHnHatKtSlSg96cHfeTVotX7KfNlX2bmepCjuXcoxu7XekeLdlx1+pI2zlmUKcZ0qkd2LUpQ/NUa5qS1k+4rmytk1qtWUPZa9reut1NW1t9DybZSdm7ueoqIQcXD3l3LVsnNFOt03ujX3ZYsJPe1jdd6uvoVfZuzsHgv9TER3u9pPyitTbU87YCCsqmi6QqfoWxflmnUUqb/sQbX0LF/HzpcXvro7J+T5mwwWPhWjvQfinxT6NFMqZtw9ZfhVE30aafwZo8JnD+Hxd024Oymrq0vDvLo37Xh9DJ/TrLE8RxJHWAYcJi41YRnB3jJJpmY3HkNYeGAeNmoxeZaUHux7clxtayf9RFyUepKMJTeIo3AK8tvVJcNyPxl90SI4us/wDuQ/tX6lfrRLHRNdTcg0c9rVY8VTl/cvuz6hmWK/1ISiuqtJfLX5HVdBj0J9lk3QI2F2jTqq8JqXg9fgSLliafQpaaeGegA6cAAAAAAAAAAAAAAAI+OxG5Bvnrb9TlG280U6U5KklOo23KpJXu+kVyiWL0l7cdOm6cXq7RduSerOUU5XldmC+zMsI+r9jaBSg7bOj7FooZkxEo2jTipP8ANq/giDi8HjLSlJyUZO8rXSk++xL2PtuFGzlBTXRuxk25nVVVuwiox6X4FO2OOWeklOFmK61jyVapRa5ojSqjE4pzbJOGS3b6XI4wes5bVyYqdKSad7fVI26nGpFJpLkn0NXVq2TfM1zxLT4sKLkZbG5cnbfRhtBujKjLim2vvb5Mu1asoRcpO0Vq2+SOQ+i3b29XjTl7fX3o8Puj79LOd5et/g6MrRhZ1Wn7U3whfolx733G6ue2HJ8fqdJK3VuK4zyZc8ekWU5OlQdqa4vnN/oVfA53kuzNXXVcfNFRddt3ZkoaySKJLdyz36dPTXDYkWnFZ0qttU3ux68zX1NvYiTu60/75fS5utj5a9fC8VoaPamA9VJrha/yIOGC+myly2xSyiThc04mm7qrJrpJ7yN1hPSBLhUivGP6Mplz6jG5HaaZ0Uz+KKOkUtuU5r1kJ7rX5k7OPiWXKufo1Z+orO1ThGTW7vdFJcn3nGMP2ZK/UsNLFRmlfiuElxj4M5GyVbyjztT7OqnFp/78He0z0ruS9tPEUEpu9SHZb99cpFiPUhJSWUfGW1uqbhLqgACRWAAAAAAAAADxnoYByr0gx3q04vhqc7qwcH9+R1L0gYS1Vy6pM59XhxueZYveZ977KtXoRSNTLEP/AC5iciZUwqI9Sg76LQimj196MJJoSMTos+qbt+wfJVOWRjJ6GvkyTim9LqxGmicVhGKx8Gzyftf+GxlOs+EVUk+9RhKVvikanF4uVWcqk3ec5SlJ9ZSd2/i2eUKMp726m3GLeiberUP9xtMHleu479SnOnSSb3pxcb9Er6k20lyeW7IRnKUng0qZlhUs0yVjsHaXZaS4P+Z+BE3Pt8GdWGsjTalW5wX3KmavUxcWajMOOVSUpK1mV2nWsfcqlzj5NVdUYz3rqzKpEyhTtqyFQnaS6E7f+BVM3789DIjPRnZkdMz01cqYbOh+jrHtVlHlK8flp8zpyOSZEj+PT/qidcN+l+E+N9qxSvyvAABqPKAAAAAAAAAAAANBm3ZfraW9bVfQ5HtLBuLa8TvNSCkmnwZzPN+xvVzemnJ9xjvr7o972Tqtj9NnPJUu9/ExypLm2bHE0bEJ03wS/cyH1PqZMLpLoFDWyWvJJas2eH2O3rUe6uml/PlH/NDLPG06StTim+q+8+L8tCt2c4jyYZ6xN7alufy6fdkKOX5VPbagvDelb+lPTzaPvcwOH4pVJL3m6jv/AOONoLwlcj4vFVKl03p0Wi/c82DlupXqxjbmrLq/0JpSa95/ZGeyFklm2eF4X5Lps6lUqYGtiabnCFKDmqcVGlv7t20lDRaJvgULGZn9YtYy/wDae9bw0P0PsvY0KOGVCycXFqf8zkrSPzZmXYksHiquHa9iT3X70HrF/Cxo/Txilk8TTxpunJNfQwV8WpWeq49H8zygt5y8ER4wduHQkYNPteRPHZHp1URojx3FTDdPgY1F9CdE9scNcLCLCLJUGzxIyxgQZpjIzUlc2FCkR8PTNzhsOkrsoZZKeEXD0e4K9VS91OX2X1OklbyTs71VDekrSqWducYflT+vmWQ9KmO2B8VrbfVubQABcYwAAAAAAAAAAAD4qOyKjmjFpxaav9ix7Q2nTpLtS191Wv8At5lWxHrMVJuFPsdXe3m+b8PmZrrox93q/CL6XteSnf8ATfW6rsx7+f8ASuZFq+ro6RV5c7NN+cuXgiwba2HWkmk2laztpfuuuXgU+vletD2XLz1MTonPmfC8HtV3K3i2XHhfuYsXXlPRvs9Fw/cjerMj2HiOvyZnw+U6032nJ/IsVTXCR6S1VFccR6fIjU6kU7LV9EX3I9Hce/btvn7q6IibEyI1a6L7srYSpLgX11YeWeTrNcrFtj0Nxh5XRzj0wZWVemsTBfi0laduMqXXy+j7jpUY2RXMwxluuxokso8qibjYpI/P2HwrT7vsSvVJG023sidKblSXZbbcOS/p6eBpljo3tJOMujM5725z5ifbpnw4meGIi+Z9JLk0caOxbRGjBkmjTuz5lXiuLQhiZT0pxv38viVv5GyDwss22FhGKvI2Wy6jq1Y6dhPh1feQtmbAqVWt67+h0PL2WFC2h2FPOWYtVrFjESz7Gm3FXNuRsLh91Ek3I+bk8sAA6RAAAK3m3OlPAJR3XUrSSapptdi7W85WstU9O5kjY2a6WIsvYk+Cb+V7FL9LWEj6zD1vxFPe3G4qTjGKUnFya9nWTXffuNBhMa4veT4X0VrfDp3GHUXyrksdCzCwdvuY62IjBXlJRXVtL6nPHnSqqUYRnrwcmkpJdE7/ADMeDw9fFPeWkffqNv4Slq/JHP1ifEItsjgt+MzZRguzeb1tbRPzf2Rr4bSxeK0px3afvLRf3cX5fA+8BsHD07OpL1s+/wBn+3n5m7ji+UVp9CShbZ8bwvC/J3KXQgYLK8Iveqv1kuOukU/DmbhxilbSy5dDFFSZkjRNEKowXuoi22YKmGjLkRqmx4vkjaKB7Yswd3M1C2BT91EilsiEeSNgBhDezDDDpcjKonoOkQRMXhFJEsA6ngpG2Mrqd9CmbTyRfjG/kdmnSTI1TZ0XyK3A0w1DicFrZFa4KS8G/ufEMjTf5p/L9DustixfIR2LHoR9M0rWyXc47gfR9d6xb8bv5Fr2XkhRtdfIv9PZsVyJEKCR1Vopnq5SNJs/L8Ycjc0cOomZI9LEsGWU3LqAAdIAAAAAAETG7OhVVpK5X8VkGhN33V8PuWsEXFPqCn0sgU4O6S+F/qbSjl5LjJm8AUEugNfS2RGJMhQS5GQHcAAA6AAAAAAAAAAAAAAAAAAAAAAAAAAAAAAAAAAAAAAAAAAAAAAAAAAAAAAAAAAAAAAAAAAAAAAAAAAA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42" name="AutoShape 26" descr="data:image/jpeg;base64,/9j/4AAQSkZJRgABAQAAAQABAAD/2wCEAAkGBhIQEBQSEhIVFRAVFRAUFhUWFRAVFRAQFRUVFBYVFBIXGyYfFxkkGhUVHzsgIycpLCwsFR4xNTAqNSYrLCkBCQoKDgwOGg8PGiwkHR8sLCw1KSopLy8sLCksKSwsLCwtLywsLCopLCksKSkpLCwsKiksLCwsKSwpKSksKSwsLP/AABEIANUA7QMBIgACEQEDEQH/xAAcAAEAAgMBAQEAAAAAAAAAAAAABAYDBQcBAgj/xAA9EAACAQIDBQQIBAUDBQAAAAAAAQIDEQQGIQUSMUFRImFxgQcTMlKRobHBI0LR4RRicpLwM8LxFUNzgrL/xAAaAQEAAwEBAQAAAAAAAAAAAAAAAgMEAQUG/8QALhEAAgIBAwMBBwMFAAAAAAAAAAECAxEEEiExQVETBSIyYXGB0RTB4RUjQpGx/9oADAMBAAIRAxEAPwDuIAAAPmU0uLSR6mAegAAAAAAAAAAAAAAAAAAAAAAAAAAAAAAAAAAAAAABgAH5+zx6QK9fETi9+FOE5wjRvubrhK0ZTXGTkk9Xwvpw1h5b9JeIwl1Cd6Stu057zVt626td2HZ1uo/lOyZj9HeExrlOUd2rJLtrqr6tc/2KdiPQaou9OrGXRSTj38rriVST6lqawWvJ2eli4QVWPq6soqVmmk0/8/4Ldc5NVyLi8Mt9JNRXGMr7tufUs2Vc470o0K2krJRk3xl7r6GavUNS22LBBougCBuIgAAAAAAAAAAAAAAAAAAAAAAAAAAAAAAAAAAAAAAHjRRc3ZOtevQVucorl/NH/NC9njRVbVGxYZ1PBUsmZmlV/BrP8RezJ8Zro+8txUMyZXaf8Rh+zNatL/6j+huMu7bWIp66VY6SXX+ZdxnoslCXpWdez8kmu6NuADaQAAAAAAAAAAAAAAAAAAAAAAAAAAAAAAAAAAAAAAAPGVjbOypUKixNDSz7ceXfp0ZaDyUbqz4FF1Ktjjv2fg6ngi7M2jGvTU4+a5xlzTJZVqkXgcRvK/qKnFe7+6+hZ4TTV1weviiGntc04z+KPX8/c7JY6H0ADURAAAAAAAAAAAAAAAAAAAAAAAAAAAAAAAAAAAAAAAIm0sCq1NwfPg+kuTNTlnHtb2Hqe3C9r84815MsJWcy4d0akMVDimlLv8fFXRi1C9OSuXbr9P4Jx5W0swMOFxCqQjOL7MkmjMbE8rKIAAHQAAAAAAAAAAAAAAAAAAAAAAAAAAAAAAAAAAAADBjcKqsJQlwkmvDvM4ONZWGCr5TxjpzqYWftRbcful9fiWgpua74bE0cTHm7S77WT+KZbcPXU4qUXeMkmn1TMmlbjmp/4/8AOxOfkyg8c11CZsIHoPD0AAAAAAAAAAAAAAAAAAAAAAAAAAAAAAAAAAHjZ6VHNe3ZOSw1KVnLScvdT/KiE5qCyy6mmVstsTHnHatKtSlSg96cHfeTVotX7KfNlX2bmepCjuXcoxu7XekeLdlx1+pI2zlmUKcZ0qkd2LUpQ/NUa5qS1k+4rmytk1qtWUPZa9reut1NW1t9DybZSdm7ueoqIQcXD3l3LVsnNFOt03ujX3ZYsJPe1jdd6uvoVfZuzsHgv9TER3u9pPyitTbU87YCCsqmi6QqfoWxflmnUUqb/sQbX0LF/HzpcXvro7J+T5mwwWPhWjvQfinxT6NFMqZtw9ZfhVE30aafwZo8JnD+Hxd024Oymrq0vDvLo37Xh9DJ/TrLE8RxJHWAYcJi41YRnB3jJJpmY3HkNYeGAeNmoxeZaUHux7clxtayf9RFyUepKMJTeIo3AK8tvVJcNyPxl90SI4us/wDuQ/tX6lfrRLHRNdTcg0c9rVY8VTl/cvuz6hmWK/1ISiuqtJfLX5HVdBj0J9lk3QI2F2jTqq8JqXg9fgSLliafQpaaeGegA6cAAAAAAAAAAAAAAAI+OxG5Bvnrb9TlG280U6U5KklOo23KpJXu+kVyiWL0l7cdOm6cXq7RduSerOUU5XldmC+zMsI+r9jaBSg7bOj7FooZkxEo2jTipP8ANq/giDi8HjLSlJyUZO8rXSk++xL2PtuFGzlBTXRuxk25nVVVuwiox6X4FO2OOWeklOFmK61jyVapRa5ojSqjE4pzbJOGS3b6XI4wes5bVyYqdKSad7fVI26nGpFJpLkn0NXVq2TfM1zxLT4sKLkZbG5cnbfRhtBujKjLim2vvb5Mu1asoRcpO0Vq2+SOQ+i3b29XjTl7fX3o8Puj79LOd5et/g6MrRhZ1Wn7U3whfolx733G6ue2HJ8fqdJK3VuK4zyZc8ekWU5OlQdqa4vnN/oVfA53kuzNXXVcfNFRddt3ZkoaySKJLdyz36dPTXDYkWnFZ0qttU3ux68zX1NvYiTu60/75fS5utj5a9fC8VoaPamA9VJrha/yIOGC+myly2xSyiThc04mm7qrJrpJ7yN1hPSBLhUivGP6Mplz6jG5HaaZ0Uz+KKOkUtuU5r1kJ7rX5k7OPiWXKufo1Z+orO1ThGTW7vdFJcn3nGMP2ZK/UsNLFRmlfiuElxj4M5GyVbyjztT7OqnFp/78He0z0ruS9tPEUEpu9SHZb99cpFiPUhJSWUfGW1uqbhLqgACRWAAAAAAAAADxnoYByr0gx3q04vhqc7qwcH9+R1L0gYS1Vy6pM59XhxueZYveZ977KtXoRSNTLEP/AC5iciZUwqI9Sg76LQimj196MJJoSMTos+qbt+wfJVOWRjJ6GvkyTim9LqxGmicVhGKx8Gzyftf+GxlOs+EVUk+9RhKVvikanF4uVWcqk3ec5SlJ9ZSd2/i2eUKMp726m3GLeiberUP9xtMHleu479SnOnSSb3pxcb9Er6k20lyeW7IRnKUng0qZlhUs0yVjsHaXZaS4P+Z+BE3Pt8GdWGsjTalW5wX3KmavUxcWajMOOVSUpK1mV2nWsfcqlzj5NVdUYz3rqzKpEyhTtqyFQnaS6E7f+BVM3789DIjPRnZkdMz01cqYbOh+jrHtVlHlK8flp8zpyOSZEj+PT/qidcN+l+E+N9qxSvyvAABqPKAAAAAAAAAAAANBm3ZfraW9bVfQ5HtLBuLa8TvNSCkmnwZzPN+xvVzemnJ9xjvr7o972Tqtj9NnPJUu9/ExypLm2bHE0bEJ03wS/cyH1PqZMLpLoFDWyWvJJas2eH2O3rUe6uml/PlH/NDLPG06StTim+q+8+L8tCt2c4jyYZ6xN7alufy6fdkKOX5VPbagvDelb+lPTzaPvcwOH4pVJL3m6jv/AOONoLwlcj4vFVKl03p0Wi/c82DlupXqxjbmrLq/0JpSa95/ZGeyFklm2eF4X5Lps6lUqYGtiabnCFKDmqcVGlv7t20lDRaJvgULGZn9YtYy/wDae9bw0P0PsvY0KOGVCycXFqf8zkrSPzZmXYksHiquHa9iT3X70HrF/Cxo/Txilk8TTxpunJNfQwV8WpWeq49H8zygt5y8ER4wduHQkYNPteRPHZHp1URojx3FTDdPgY1F9CdE9scNcLCLCLJUGzxIyxgQZpjIzUlc2FCkR8PTNzhsOkrsoZZKeEXD0e4K9VS91OX2X1OklbyTs71VDekrSqWducYflT+vmWQ9KmO2B8VrbfVubQABcYwAAAAAAAAAAAD4qOyKjmjFpxaav9ix7Q2nTpLtS191Wv8At5lWxHrMVJuFPsdXe3m+b8PmZrrox93q/CL6XteSnf8ATfW6rsx7+f8ASuZFq+ro6RV5c7NN+cuXgiwba2HWkmk2laztpfuuuXgU+vletD2XLz1MTonPmfC8HtV3K3i2XHhfuYsXXlPRvs9Fw/cjerMj2HiOvyZnw+U6032nJ/IsVTXCR6S1VFccR6fIjU6kU7LV9EX3I9Hce/btvn7q6IibEyI1a6L7srYSpLgX11YeWeTrNcrFtj0Nxh5XRzj0wZWVemsTBfi0laduMqXXy+j7jpUY2RXMwxluuxokso8qibjYpI/P2HwrT7vsSvVJG023sidKblSXZbbcOS/p6eBpljo3tJOMujM5725z5ifbpnw4meGIi+Z9JLk0caOxbRGjBkmjTuz5lXiuLQhiZT0pxv38viVv5GyDwss22FhGKvI2Wy6jq1Y6dhPh1feQtmbAqVWt67+h0PL2WFC2h2FPOWYtVrFjESz7Gm3FXNuRsLh91Ek3I+bk8sAA6RAAAK3m3OlPAJR3XUrSSapptdi7W85WstU9O5kjY2a6WIsvYk+Cb+V7FL9LWEj6zD1vxFPe3G4qTjGKUnFya9nWTXffuNBhMa4veT4X0VrfDp3GHUXyrksdCzCwdvuY62IjBXlJRXVtL6nPHnSqqUYRnrwcmkpJdE7/ADMeDw9fFPeWkffqNv4Slq/JHP1ifEItsjgt+MzZRguzeb1tbRPzf2Rr4bSxeK0px3afvLRf3cX5fA+8BsHD07OpL1s+/wBn+3n5m7ji+UVp9CShbZ8bwvC/J3KXQgYLK8Iveqv1kuOukU/DmbhxilbSy5dDFFSZkjRNEKowXuoi22YKmGjLkRqmx4vkjaKB7Yswd3M1C2BT91EilsiEeSNgBhDezDDDpcjKonoOkQRMXhFJEsA6ngpG2Mrqd9CmbTyRfjG/kdmnSTI1TZ0XyK3A0w1DicFrZFa4KS8G/ufEMjTf5p/L9DustixfIR2LHoR9M0rWyXc47gfR9d6xb8bv5Fr2XkhRtdfIv9PZsVyJEKCR1Vopnq5SNJs/L8Ycjc0cOomZI9LEsGWU3LqAAdIAAAAAAETG7OhVVpK5X8VkGhN33V8PuWsEXFPqCn0sgU4O6S+F/qbSjl5LjJm8AUEugNfS2RGJMhQS5GQHcAAA6AAAAAAAAAAAAAAAAAAAAAAAAAAAAAAAAAAAAAAAAAAAAAAAAAAAAAAAAAAAAAAAAAAAAAAAAAAA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44" name="AutoShape 28" descr="data:image/jpeg;base64,/9j/4AAQSkZJRgABAQAAAQABAAD/2wCEAAkGBhIQEBQSEhIVFRAVFRAUFhUWFRAVFRAQFRUVFBYVFBIXGyYfFxkkGhUVHzsgIycpLCwsFR4xNTAqNSYrLCkBCQoKDgwOGg8PGiwkHR8sLCw1KSopLy8sLCksKSwsLCwtLywsLCopLCksKSkpLCwsKiksLCwsKSwpKSksKSwsLP/AABEIANUA7QMBIgACEQEDEQH/xAAcAAEAAgMBAQEAAAAAAAAAAAAABAYDBQcBAgj/xAA9EAACAQIDBQQIBAUDBQAAAAAAAQIDEQQGIQUSMUFRImFxgQcTMlKRobHBI0LR4RRicpLwM8LxFUNzgrL/xAAaAQEAAwEBAQAAAAAAAAAAAAAAAgMEAQUG/8QALhEAAgIBAwMBBwMFAAAAAAAAAAECAxEEEiExQVETBSIyYXGB0RTB4RUjQpGx/9oADAMBAAIRAxEAPwDuIAAAPmU0uLSR6mAegAAAAAAAAAAAAAAAAAAAAAAAAAAAAAAAAAAAAAABgAH5+zx6QK9fETi9+FOE5wjRvubrhK0ZTXGTkk9Xwvpw1h5b9JeIwl1Cd6Stu057zVt626td2HZ1uo/lOyZj9HeExrlOUd2rJLtrqr6tc/2KdiPQaou9OrGXRSTj38rriVST6lqawWvJ2eli4QVWPq6soqVmmk0/8/4Ldc5NVyLi8Mt9JNRXGMr7tufUs2Vc470o0K2krJRk3xl7r6GavUNS22LBBougCBuIgAAAAAAAAAAAAAAAAAAAAAAAAAAAAAAAAAAAAAAHjRRc3ZOtevQVucorl/NH/NC9njRVbVGxYZ1PBUsmZmlV/BrP8RezJ8Zro+8txUMyZXaf8Rh+zNatL/6j+huMu7bWIp66VY6SXX+ZdxnoslCXpWdez8kmu6NuADaQAAAAAAAAAAAAAAAAAAAAAAAAAAAAAAAAAAAAAAAPGVjbOypUKixNDSz7ceXfp0ZaDyUbqz4FF1Ktjjv2fg6ngi7M2jGvTU4+a5xlzTJZVqkXgcRvK/qKnFe7+6+hZ4TTV1weviiGntc04z+KPX8/c7JY6H0ADURAAAAAAAAAAAAAAAAAAAAAAAAAAAAAAAAAAAAAAAIm0sCq1NwfPg+kuTNTlnHtb2Hqe3C9r84815MsJWcy4d0akMVDimlLv8fFXRi1C9OSuXbr9P4Jx5W0swMOFxCqQjOL7MkmjMbE8rKIAAHQAAAAAAAAAAAAAAAAAAAAAAAAAAAAAAAAAAAADBjcKqsJQlwkmvDvM4ONZWGCr5TxjpzqYWftRbcful9fiWgpua74bE0cTHm7S77WT+KZbcPXU4qUXeMkmn1TMmlbjmp/4/8AOxOfkyg8c11CZsIHoPD0AAAAAAAAAAAAAAAAAAAAAAAAAAAAAAAAAAHjZ6VHNe3ZOSw1KVnLScvdT/KiE5qCyy6mmVstsTHnHatKtSlSg96cHfeTVotX7KfNlX2bmepCjuXcoxu7XekeLdlx1+pI2zlmUKcZ0qkd2LUpQ/NUa5qS1k+4rmytk1qtWUPZa9reut1NW1t9DybZSdm7ueoqIQcXD3l3LVsnNFOt03ujX3ZYsJPe1jdd6uvoVfZuzsHgv9TER3u9pPyitTbU87YCCsqmi6QqfoWxflmnUUqb/sQbX0LF/HzpcXvro7J+T5mwwWPhWjvQfinxT6NFMqZtw9ZfhVE30aafwZo8JnD+Hxd024Oymrq0vDvLo37Xh9DJ/TrLE8RxJHWAYcJi41YRnB3jJJpmY3HkNYeGAeNmoxeZaUHux7clxtayf9RFyUepKMJTeIo3AK8tvVJcNyPxl90SI4us/wDuQ/tX6lfrRLHRNdTcg0c9rVY8VTl/cvuz6hmWK/1ISiuqtJfLX5HVdBj0J9lk3QI2F2jTqq8JqXg9fgSLliafQpaaeGegA6cAAAAAAAAAAAAAAAI+OxG5Bvnrb9TlG280U6U5KklOo23KpJXu+kVyiWL0l7cdOm6cXq7RduSerOUU5XldmC+zMsI+r9jaBSg7bOj7FooZkxEo2jTipP8ANq/giDi8HjLSlJyUZO8rXSk++xL2PtuFGzlBTXRuxk25nVVVuwiox6X4FO2OOWeklOFmK61jyVapRa5ojSqjE4pzbJOGS3b6XI4wes5bVyYqdKSad7fVI26nGpFJpLkn0NXVq2TfM1zxLT4sKLkZbG5cnbfRhtBujKjLim2vvb5Mu1asoRcpO0Vq2+SOQ+i3b29XjTl7fX3o8Puj79LOd5et/g6MrRhZ1Wn7U3whfolx733G6ue2HJ8fqdJK3VuK4zyZc8ekWU5OlQdqa4vnN/oVfA53kuzNXXVcfNFRddt3ZkoaySKJLdyz36dPTXDYkWnFZ0qttU3ux68zX1NvYiTu60/75fS5utj5a9fC8VoaPamA9VJrha/yIOGC+myly2xSyiThc04mm7qrJrpJ7yN1hPSBLhUivGP6Mplz6jG5HaaZ0Uz+KKOkUtuU5r1kJ7rX5k7OPiWXKufo1Z+orO1ThGTW7vdFJcn3nGMP2ZK/UsNLFRmlfiuElxj4M5GyVbyjztT7OqnFp/78He0z0ruS9tPEUEpu9SHZb99cpFiPUhJSWUfGW1uqbhLqgACRWAAAAAAAAADxnoYByr0gx3q04vhqc7qwcH9+R1L0gYS1Vy6pM59XhxueZYveZ977KtXoRSNTLEP/AC5iciZUwqI9Sg76LQimj196MJJoSMTos+qbt+wfJVOWRjJ6GvkyTim9LqxGmicVhGKx8Gzyftf+GxlOs+EVUk+9RhKVvikanF4uVWcqk3ec5SlJ9ZSd2/i2eUKMp726m3GLeiberUP9xtMHleu479SnOnSSb3pxcb9Er6k20lyeW7IRnKUng0qZlhUs0yVjsHaXZaS4P+Z+BE3Pt8GdWGsjTalW5wX3KmavUxcWajMOOVSUpK1mV2nWsfcqlzj5NVdUYz3rqzKpEyhTtqyFQnaS6E7f+BVM3789DIjPRnZkdMz01cqYbOh+jrHtVlHlK8flp8zpyOSZEj+PT/qidcN+l+E+N9qxSvyvAABqPKAAAAAAAAAAAANBm3ZfraW9bVfQ5HtLBuLa8TvNSCkmnwZzPN+xvVzemnJ9xjvr7o972Tqtj9NnPJUu9/ExypLm2bHE0bEJ03wS/cyH1PqZMLpLoFDWyWvJJas2eH2O3rUe6uml/PlH/NDLPG06StTim+q+8+L8tCt2c4jyYZ6xN7alufy6fdkKOX5VPbagvDelb+lPTzaPvcwOH4pVJL3m6jv/AOONoLwlcj4vFVKl03p0Wi/c82DlupXqxjbmrLq/0JpSa95/ZGeyFklm2eF4X5Lps6lUqYGtiabnCFKDmqcVGlv7t20lDRaJvgULGZn9YtYy/wDae9bw0P0PsvY0KOGVCycXFqf8zkrSPzZmXYksHiquHa9iT3X70HrF/Cxo/Txilk8TTxpunJNfQwV8WpWeq49H8zygt5y8ER4wduHQkYNPteRPHZHp1URojx3FTDdPgY1F9CdE9scNcLCLCLJUGzxIyxgQZpjIzUlc2FCkR8PTNzhsOkrsoZZKeEXD0e4K9VS91OX2X1OklbyTs71VDekrSqWducYflT+vmWQ9KmO2B8VrbfVubQABcYwAAAAAAAAAAAD4qOyKjmjFpxaav9ix7Q2nTpLtS191Wv8At5lWxHrMVJuFPsdXe3m+b8PmZrrox93q/CL6XteSnf8ATfW6rsx7+f8ASuZFq+ro6RV5c7NN+cuXgiwba2HWkmk2laztpfuuuXgU+vletD2XLz1MTonPmfC8HtV3K3i2XHhfuYsXXlPRvs9Fw/cjerMj2HiOvyZnw+U6032nJ/IsVTXCR6S1VFccR6fIjU6kU7LV9EX3I9Hce/btvn7q6IibEyI1a6L7srYSpLgX11YeWeTrNcrFtj0Nxh5XRzj0wZWVemsTBfi0laduMqXXy+j7jpUY2RXMwxluuxokso8qibjYpI/P2HwrT7vsSvVJG023sidKblSXZbbcOS/p6eBpljo3tJOMujM5725z5ifbpnw4meGIi+Z9JLk0caOxbRGjBkmjTuz5lXiuLQhiZT0pxv38viVv5GyDwss22FhGKvI2Wy6jq1Y6dhPh1feQtmbAqVWt67+h0PL2WFC2h2FPOWYtVrFjESz7Gm3FXNuRsLh91Ek3I+bk8sAA6RAAAK3m3OlPAJR3XUrSSapptdi7W85WstU9O5kjY2a6WIsvYk+Cb+V7FL9LWEj6zD1vxFPe3G4qTjGKUnFya9nWTXffuNBhMa4veT4X0VrfDp3GHUXyrksdCzCwdvuY62IjBXlJRXVtL6nPHnSqqUYRnrwcmkpJdE7/ADMeDw9fFPeWkffqNv4Slq/JHP1ifEItsjgt+MzZRguzeb1tbRPzf2Rr4bSxeK0px3afvLRf3cX5fA+8BsHD07OpL1s+/wBn+3n5m7ji+UVp9CShbZ8bwvC/J3KXQgYLK8Iveqv1kuOukU/DmbhxilbSy5dDFFSZkjRNEKowXuoi22YKmGjLkRqmx4vkjaKB7Yswd3M1C2BT91EilsiEeSNgBhDezDDDpcjKonoOkQRMXhFJEsA6ngpG2Mrqd9CmbTyRfjG/kdmnSTI1TZ0XyK3A0w1DicFrZFa4KS8G/ufEMjTf5p/L9DustixfIR2LHoR9M0rWyXc47gfR9d6xb8bv5Fr2XkhRtdfIv9PZsVyJEKCR1Vopnq5SNJs/L8Ycjc0cOomZI9LEsGWU3LqAAdIAAAAAAETG7OhVVpK5X8VkGhN33V8PuWsEXFPqCn0sgU4O6S+F/qbSjl5LjJm8AUEugNfS2RGJMhQS5GQHcAAA6AAAAAAAAAAAAAAAAAAAAAAAAAAAAAAAAAAAAAAAAAAAAAAAAAAAAAAAAAAAAAAAAAAAAAAAAAAA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46" name="AutoShape 30" descr="data:image/jpeg;base64,/9j/4AAQSkZJRgABAQAAAQABAAD/2wCEAAkGBhQQEBUTExQUFBUQEBQSFRcWFBUVFhIVFBIWFRQSFBQYGyYfFxkjGhQUHy8gJCcpLCwsFR4xNTAqNSYrLCkBCQoKDgwOGg8PGiwkHyUsLC8sLCwqLCwsLDYpLCwsLCksLiwsKS0sKSwsLCwsKSwpLCwsKSwsLCksLCksLC0pLP/AABEIAOEA4AMBIgACEQEDEQH/xAAcAAEAAQUBAQAAAAAAAAAAAAAABgECBAUHAwj/xABCEAACAQIDBAcFBQYDCQAAAAAAAQIDEQQFIQYSMUEHUWFxgZGhEyIyQsFSYnKx0RQjJILh8Bcz0hZUY4OSk6Kywv/EABoBAQACAwEAAAAAAAAAAAAAAAACAwEEBgX/xAAsEQACAgEDBAIBAgcBAAAAAAAAAQIRAwQSIQUxQVETInFh0SMyQoGRobEV/9oADAMBAAIRAxEAPwDuAAAAAAAAAAAAAAAAAAAAAAAAB5YnFRpxc5yUYxV23okj1OcdLecpQjh/fV7VJtfDbW0Zc+KuVZcixx3FmOG+VG6x/SZhKKlJ+0lGKvvRg3vPqS427Wb7Jc5p4uhTr0neFWO8uGnJp25pprwPnurjW5KMklB2i5K+rS6uT4Hbej7AOjgKUWrJ704rVNRnLeTl2u7fiQw5fkJ5cSh2JMADYKAAAAAAAAAAAAAAAAAAAAAAAAAAAAAAAAACjOJbXZrUx2aVcNhoxq3apK/BOELSlvcorXXs7TqG2+0CwWCq1k/ftuU+2pJWj5cfAi/Q9sz7HDvFVF+8xOibWqpp3v8AzSu33RKMkVke1lkJOP2MvZzoow9GN8R/ETluyad1Ti1Z2jFPXVc+PUTmlTUYqKVklZJcElwS7C4FsYKKpEZScu4ABIiAAAAAAAAAAAAAAAAAAAAAAAAAAAAAAADGzLHRoUp1ZfDTg5PwXAw3Stg5pt7OWZZpQwFN+5R96tbgnJXk33QXmzqGHoqEIxirRhFRiupJWS8iB9FuWOTr46prPE1JJNrXdUrz16t5bv8AIdAKsX2W/wBkpegAC4iAAAAAAAAAAAAAAAADSbT7VU8BBTqqTjK6VutJaephujKVm7MPE5vRpPdnVpxfU5K/lxOS550l18XeOHfsafDR/vGutyXDuRqdkNg8Tja7nKUoU4ye/Uerk/sq71f9s1HqtzcYdy/4Glcjr+I22wcHZ14t8Eo3k2+pJLUso7Z0p/5dLE1LfYw82vMzMo2boYWKVKnFNKzm0nOXXefH6G0L4/I19qKXXg03+0b/AN1xf/aj/rK/7R9eHxS/5En/AOrZuASqXsxwYWHzWM/lqx/HRqw9XEyaWIjLg0/H6HoeGIwUKnxRTfJ8Gu6S1RLkHuDWTwVanrSq7yXyVby8qi95eNymHz1byhWi6M3wUtYS/BUXuy9GYv2KNoQfpOxcpwo4OlrUxdWKt91Pn2Xs+6L8Ju2QfI2sbmuIxOko4OKw9LslK+9Ja6OynrbhUK8vKUfZmPsl2V4CNCjClG27ShGC7bLj46vxMsAtSoiAAZAAAAAAAAAAAAAAAAON9MeYzq11h18NOMZcPmfH6HZDyrYaM9JxjJdUkn+ZGSbXBKLSfJwzo26PZ4xutVlKnShLdW7a9WS+JJ8kuDfHU7lhcLGnCMIJRjFWSXIuoYeNOKjFKMUrJJJJLqSWh6GIwUXfkzKblwAATIAAAAAAA862HjNNSSknyeqPQAEc2ixcsBhqlWEk4RjZRk9Yyk92Li+erWjNd0T4WMcujU+evVqVJ9est2N1y9yMHbx5mJ0mVfbzwmBi9cViI7/4E2v9b/lJNjcqlCXtsNaNRK0ocIVor5ZLgpWWkvoU1Um/RPwbkGFlWawxEN6N04txnB6SpzXGMlyZmlqd8ogABcyADS5rtVSoaX3pdS4eZGsV0hz+VQXhf1uDYhpsk+yJ+DnuG6TWnaah+RKcp2po4iyUlGT5N/kwSyaTLjVyXBuQEwDVAAAAAAAAAAAAAAAAAAAAAABiZrjlQo1KsuFOnKfktPW3mYboEFyt/tu0NWrxhgKLhHq323D83VfgdFIH0R4J/s1XEy+PF15Sv1xg2lb+ZzJ4Rh/KZfcjef5bUpVP2zCq9SKSrU+CxEI//a5Pq0NrkudU8XSVSm9Ho0+MJc4yXJmeyIZxls8DWeLw/wAM2vbU/lf3rf3YqySeL7+PP7/uZu0S812dYzcpy7I3fYuH1KZVn1PEQ3oyS3V7ybSce19hBNstsYb06dOSbm1r2JWX6l0ZRktyfBfpsMss6SIjnGbRdR6vRlr1hdaN+f8AQw57rknUaUU768+8txGPVR2p8Ev71MWdRDT1VGDUpy1e9zMjLM3lSlab0fO/Aew6ytXCqSsyhxado9CoyW2R1bY/bdTUaVWV+UZvl2S/UnSZ8y0MXPDyWrsjs+wW1PtoKlN6pe6+y3AuhPcc11Hp3xfxMfYmYALDwwAAAAAAAAAAAAAAAAAAQvpZzH2WXyivirSjBLrSe8/VRXiTRnOduqixWa4HCcVGarTXLdi99+lP1Ksr+tLySj3Jps5ln7NhKFG1vZUYRf4rJyf/AFNmyALSINLtJtFRwlN+0abkmlDr7+pDajaKODouVrza91fVnBNo86qYmrLek5a695XkmoKz1un9Oepe6XEf+m2zXbVKMoUFuqTd348O7sInUqNttttvme1LBSfBHpUwMoq7WiNB7mqSpI67T6fFhW2BiJXMzL6yg9THsLkIy2uzacU1Rvva3Wn99hZKpY1mHr2438D2r4i1u03FkTVmrLG0+C7E01JNa6my2TzWVCaV9Yy0NXTxClpx8LHlWlu1E1oRunuRFx3xcGfSeU5gq9KM1zWvfzMwgvRnmm/CUG+SkvDR/QnRuHC6nF8WVwAABrgAAAAAAAo2AVBHc125w9CW7vb8tVaKuk1ybNV/iQm9Ka8/6gvjp8jV0TcEXwe3dOXxK3cbnD55Rn8NWHc2k/UFcsco90Z0jnGzb/as9xNb5cNRcIvtqS3Y/wDjGZN88zSNDC1Kt17sHbXRyekVfvIx0U4L+Gq12tcTiJNPTWNNbifnvlEneVR/LMLtZOEAC8icp6Uce1UkvspJdmn9TnuWUlK74tMnvTBQcW5facH6a+qOa5fi9yfHR6M1sk0ppM7Xp1PSraSSMVExMxr+6ZCqXV1zVzVZnW963YieSSUTdwq5GBNlEykmUZ5ZvNlXIscrlSy5Igz0pStJd5lY2Wi6zAPdSbUV1Mti+NpS1zZ0bovzDdxME38d4+a09UjsZwDZGq6eJpyWlpxfkzvyZ6MOxyPWIbcyl7RUAEjxgAAAAABc55t3truXpQlZJWk18z6u4lu1Ga/s2GnPm1ux/FI+dtocxdSbTfO7K8k9is9Xp2lWWW+XZFuY55ObdnZX5fqe+V5yoQe9vOS4NS1fY0aMo2accst1nRShFqqJ7gM4jOEZOSino1LinfrVjYU8wp8qkL/jXojmdxcuWd+jWlpYPyT3Pc0qSpypxbkpJcLO2qenlxNxsP0h08LTjQcbRT5ybd3xd3+WiIRlF9zsRm18LGfHTqa5Fy5+xRk0mNrbJf3O5YPa2hUXxWfNMz6GaUqjtCpCT6lJN+V7nzhi8PWUGlLfitVq1JGjVSUXdNprmm00+8jLLt8Gn/5cWrUj6D6T8leIwcpRV5Qjfy1XqvU+fzqfRp0jSrSWCxk972nu0qkuLk9PZTlzbvpLr0ZHOkTYqeCrupFXo1HdNL4W3wZVmW+Kkjc6dkeCT08/yv1I7gsxcNHqvyLcTiN5tmGmesaehquTao6DH7G8VLd0qV0XWGi1orcSCMMtPWi9SyNNsz8HgW5LmWwi2yp8dyWbF5e6tekkuM1fuvq/BJ+R3KKIZ0dbPexpe2krSmrRvyj9rx/JdpND00qVHFdSzrLlpdlwAAZPNAAAAYKMA530u5v7OnCmuNnP6L8mcQm23frZ0XpdxLnipLlHdgvBa+tyLYPLErbyTb11Rq5U5zpHXaGCxaeL9mhKWJfDDx+yvJHo6C+yvJGFp/1LnkIXYG4zylGNrK31NOUyjtdE+GuDZ5Xi7PdfB8DcqZFIyszaYPM+Ui7HkSVMjKN8o3aloa7MsEpK60ZdiMYoxvde96FmDxW+7cbFspJ8FcYyXJo2nF93gfQexGcQzbLUq6U5x/c1b85RStU7HJWfe2cExfxysuZ1LoHm/wCKXyv2Ul+JOafo0U4m1KjV6jhXxfIu65MLanoyVCTlDe3Hwtw8uTIxUyndVmrH0dUpqSs0mnyZGs22GpVbuHuN8mrx/VGw8cfRRpertLbl/wAnC6mX24K/VbUxZYZnWK3R3Vi/djftjJfXUwqnR3W5Qfp+pXLAmezHqOF/1I5msKetPBHQP8OK7f8AlteX6m5yrowvZ1Xurq+bwXBeJhadEcnUsMFe451l+RzqyUacZSb4JRb7+B03ZXo29luzxFrp33FqtOUnw8ETPLMopYeG5Sgornzcrc5N8TNsXxio9jntV1TJl+sOF/solYqASPJAAAAAAAaAAODdJVNvEVX/AMV/mzAwfvU4u99F6Ep6S8u/fz+9r5q5Dckqe5KD+WXoyrtk/KOz09S00WvBnopKdl2lrkYmZStB9qsTbpEdts0+bYhTl+HQwLF02UPPm75NhLmilioFiCZKirlcycBVcXJ/dZiM9qcrX+8rGU6ZlcmVhqV6i3uMtbd53Poxy5U8NKSjbfnbhyik36yOOZRhN+alz5diPoHZbC+zwlKNrPd3nfjeUnL6m9ijSPF6tOoKPs2wALjnQAAAAAAAAAAAAAAAAAAAACG9IeU79NVFyW6+zqZxuqvYVr/LPR9jPpHFYaNSDhJXjJWZxXbPZqWHqyg9U9Yy64sryRtWu50XSdSqeKRp6mIRgZq70+K5eJhTqyp6O8kuBjYvHOatbmUSy2qPYePa0YjCZQFBVF92XFyZ5oviQaLoOyrRk4XDtssw9BydiT5Jk7lJaFmPHuZKc1CO43mxGQurUiraOWvYuL9PzO1RjZW6jR7K5AsNTvJfvJLX7q+z9Wb09BKjj9bqPmyWuyAAMmkAAAAAAAAAAAAAAAAAAAAADT7S5CsXR3fmjdxfbbg+83ABKE3CSlHucHzbZ1wk4tcORpXkkefC/JXPoDNdn6WJXvqz61o/HrIbmfRvUTbozjJdT91/oVygmdHg6nCSqbo5bU2ejZuDv2NWZq62VzjxR0HE7K4ig3v05avja680Ycstb+VFbwprnub+PNGu6ZA44OT5MzsPg1Bb0ld8iUxyGTeiN/k+wE61m42XW+BiOCjGXUYoLlkQyXKpVpxUYtuTtZLidl2V2SjhY707Opy5qHLR832mwyPZ2lhYpQS3rWcufcupG1L4xo57Wa55vrHiIABI80AAAAAAAAAAAAAAAAAAAAAAAAAAAFGioAKWLfYR+yvJF4APFYOCd9yF+vdV/Ox7JAAzYAAMAAAAAAAAAAAAAAAAAAAAAAAAAA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48" name="AutoShape 32" descr="data:image/jpeg;base64,/9j/4AAQSkZJRgABAQAAAQABAAD/2wCEAAkGBhQQEBUTExQUFBUQEBQSFRcWFBUVFhIVFBIWFRQSFBQYGyYfFxkjGhQUHy8gJCcpLCwsFR4xNTAqNSYrLCkBCQoKDgwOGg8PGiwkHyUsLC8sLCwqLCwsLDYpLCwsLCksLiwsKS0sKSwsLCwsKSwpLCwsKSwsLCksLCksLC0pLP/AABEIAOEA4AMBIgACEQEDEQH/xAAcAAEAAQUBAQAAAAAAAAAAAAAABgECBAUHAwj/xABCEAACAQIDBAcFBQYDCQAAAAAAAQIDEQQFIQYSMUEHUWFxgZGhEyIyQsFSYnKx0RQjJILh8Bcz0hZUY4OSk6Kywv/EABoBAQACAwEAAAAAAAAAAAAAAAACAwEEBgX/xAAsEQACAgEDBAIBAgcBAAAAAAAAAQIRAwQSIQUxQVETInFh0SMyQoGRobEV/9oADAMBAAIRAxEAPwDuAAAAAAAAAAAAAAAAAAAAAAAAB5YnFRpxc5yUYxV23okj1OcdLecpQjh/fV7VJtfDbW0Zc+KuVZcixx3FmOG+VG6x/SZhKKlJ+0lGKvvRg3vPqS427Wb7Jc5p4uhTr0neFWO8uGnJp25pprwPnurjW5KMklB2i5K+rS6uT4Hbej7AOjgKUWrJ704rVNRnLeTl2u7fiQw5fkJ5cSh2JMADYKAAAAAAAAAAAAAAAAAAAAAAAAAAAAAAAAACjOJbXZrUx2aVcNhoxq3apK/BOELSlvcorXXs7TqG2+0CwWCq1k/ftuU+2pJWj5cfAi/Q9sz7HDvFVF+8xOibWqpp3v8AzSu33RKMkVke1lkJOP2MvZzoow9GN8R/ETluyad1Ti1Z2jFPXVc+PUTmlTUYqKVklZJcElwS7C4FsYKKpEZScu4ABIiAAAAAAAAAAAAAAAAAAAAAAAAAAAAAAADGzLHRoUp1ZfDTg5PwXAw3Stg5pt7OWZZpQwFN+5R96tbgnJXk33QXmzqGHoqEIxirRhFRiupJWS8iB9FuWOTr46prPE1JJNrXdUrz16t5bv8AIdAKsX2W/wBkpegAC4iAAAAAAAAAAAAAAAADSbT7VU8BBTqqTjK6VutJaephujKVm7MPE5vRpPdnVpxfU5K/lxOS550l18XeOHfsafDR/vGutyXDuRqdkNg8Tja7nKUoU4ye/Uerk/sq71f9s1HqtzcYdy/4Glcjr+I22wcHZ14t8Eo3k2+pJLUso7Z0p/5dLE1LfYw82vMzMo2boYWKVKnFNKzm0nOXXefH6G0L4/I19qKXXg03+0b/AN1xf/aj/rK/7R9eHxS/5En/AOrZuASqXsxwYWHzWM/lqx/HRqw9XEyaWIjLg0/H6HoeGIwUKnxRTfJ8Gu6S1RLkHuDWTwVanrSq7yXyVby8qi95eNymHz1byhWi6M3wUtYS/BUXuy9GYv2KNoQfpOxcpwo4OlrUxdWKt91Pn2Xs+6L8Ju2QfI2sbmuIxOko4OKw9LslK+9Ja6OynrbhUK8vKUfZmPsl2V4CNCjClG27ShGC7bLj46vxMsAtSoiAAZAAAAAAAAAAAAAAAAON9MeYzq11h18NOMZcPmfH6HZDyrYaM9JxjJdUkn+ZGSbXBKLSfJwzo26PZ4xutVlKnShLdW7a9WS+JJ8kuDfHU7lhcLGnCMIJRjFWSXIuoYeNOKjFKMUrJJJJLqSWh6GIwUXfkzKblwAATIAAAAAAA862HjNNSSknyeqPQAEc2ixcsBhqlWEk4RjZRk9Yyk92Li+erWjNd0T4WMcujU+evVqVJ9est2N1y9yMHbx5mJ0mVfbzwmBi9cViI7/4E2v9b/lJNjcqlCXtsNaNRK0ocIVor5ZLgpWWkvoU1Um/RPwbkGFlWawxEN6N04txnB6SpzXGMlyZmlqd8ogABcyADS5rtVSoaX3pdS4eZGsV0hz+VQXhf1uDYhpsk+yJ+DnuG6TWnaah+RKcp2po4iyUlGT5N/kwSyaTLjVyXBuQEwDVAAAAAAAAAAAAAAAAAAAAAABiZrjlQo1KsuFOnKfktPW3mYboEFyt/tu0NWrxhgKLhHq323D83VfgdFIH0R4J/s1XEy+PF15Sv1xg2lb+ZzJ4Rh/KZfcjef5bUpVP2zCq9SKSrU+CxEI//a5Pq0NrkudU8XSVSm9Ho0+MJc4yXJmeyIZxls8DWeLw/wAM2vbU/lf3rf3YqySeL7+PP7/uZu0S812dYzcpy7I3fYuH1KZVn1PEQ3oyS3V7ybSce19hBNstsYb06dOSbm1r2JWX6l0ZRktyfBfpsMss6SIjnGbRdR6vRlr1hdaN+f8AQw57rknUaUU768+8txGPVR2p8Ev71MWdRDT1VGDUpy1e9zMjLM3lSlab0fO/Aew6ytXCqSsyhxado9CoyW2R1bY/bdTUaVWV+UZvl2S/UnSZ8y0MXPDyWrsjs+wW1PtoKlN6pe6+y3AuhPcc11Hp3xfxMfYmYALDwwAAAAAAAAAAAAAAAAAAQvpZzH2WXyivirSjBLrSe8/VRXiTRnOduqixWa4HCcVGarTXLdi99+lP1Ksr+tLySj3Jps5ln7NhKFG1vZUYRf4rJyf/AFNmyALSINLtJtFRwlN+0abkmlDr7+pDajaKODouVrza91fVnBNo86qYmrLek5a695XkmoKz1un9Oepe6XEf+m2zXbVKMoUFuqTd348O7sInUqNttttvme1LBSfBHpUwMoq7WiNB7mqSpI67T6fFhW2BiJXMzL6yg9THsLkIy2uzacU1Rvva3Wn99hZKpY1mHr2438D2r4i1u03FkTVmrLG0+C7E01JNa6my2TzWVCaV9Yy0NXTxClpx8LHlWlu1E1oRunuRFx3xcGfSeU5gq9KM1zWvfzMwgvRnmm/CUG+SkvDR/QnRuHC6nF8WVwAABrgAAAAAAAo2AVBHc125w9CW7vb8tVaKuk1ybNV/iQm9Ka8/6gvjp8jV0TcEXwe3dOXxK3cbnD55Rn8NWHc2k/UFcsco90Z0jnGzb/as9xNb5cNRcIvtqS3Y/wDjGZN88zSNDC1Kt17sHbXRyekVfvIx0U4L+Gq12tcTiJNPTWNNbifnvlEneVR/LMLtZOEAC8icp6Uce1UkvspJdmn9TnuWUlK74tMnvTBQcW5facH6a+qOa5fi9yfHR6M1sk0ppM7Xp1PSraSSMVExMxr+6ZCqXV1zVzVZnW963YieSSUTdwq5GBNlEykmUZ5ZvNlXIscrlSy5Igz0pStJd5lY2Wi6zAPdSbUV1Mti+NpS1zZ0bovzDdxME38d4+a09UjsZwDZGq6eJpyWlpxfkzvyZ6MOxyPWIbcyl7RUAEjxgAAAAABc55t3truXpQlZJWk18z6u4lu1Ga/s2GnPm1ux/FI+dtocxdSbTfO7K8k9is9Xp2lWWW+XZFuY55ObdnZX5fqe+V5yoQe9vOS4NS1fY0aMo2accst1nRShFqqJ7gM4jOEZOSino1LinfrVjYU8wp8qkL/jXojmdxcuWd+jWlpYPyT3Pc0qSpypxbkpJcLO2qenlxNxsP0h08LTjQcbRT5ybd3xd3+WiIRlF9zsRm18LGfHTqa5Fy5+xRk0mNrbJf3O5YPa2hUXxWfNMz6GaUqjtCpCT6lJN+V7nzhi8PWUGlLfitVq1JGjVSUXdNprmm00+8jLLt8Gn/5cWrUj6D6T8leIwcpRV5Qjfy1XqvU+fzqfRp0jSrSWCxk972nu0qkuLk9PZTlzbvpLr0ZHOkTYqeCrupFXo1HdNL4W3wZVmW+Kkjc6dkeCT08/yv1I7gsxcNHqvyLcTiN5tmGmesaehquTao6DH7G8VLd0qV0XWGi1orcSCMMtPWi9SyNNsz8HgW5LmWwi2yp8dyWbF5e6tekkuM1fuvq/BJ+R3KKIZ0dbPexpe2krSmrRvyj9rx/JdpND00qVHFdSzrLlpdlwAAZPNAAAAYKMA530u5v7OnCmuNnP6L8mcQm23frZ0XpdxLnipLlHdgvBa+tyLYPLErbyTb11Rq5U5zpHXaGCxaeL9mhKWJfDDx+yvJHo6C+yvJGFp/1LnkIXYG4zylGNrK31NOUyjtdE+GuDZ5Xi7PdfB8DcqZFIyszaYPM+Ui7HkSVMjKN8o3aloa7MsEpK60ZdiMYoxvde96FmDxW+7cbFspJ8FcYyXJo2nF93gfQexGcQzbLUq6U5x/c1b85RStU7HJWfe2cExfxysuZ1LoHm/wCKXyv2Ul+JOafo0U4m1KjV6jhXxfIu65MLanoyVCTlDe3Hwtw8uTIxUyndVmrH0dUpqSs0mnyZGs22GpVbuHuN8mrx/VGw8cfRRpertLbl/wAnC6mX24K/VbUxZYZnWK3R3Vi/djftjJfXUwqnR3W5Qfp+pXLAmezHqOF/1I5msKetPBHQP8OK7f8AlteX6m5yrowvZ1Xurq+bwXBeJhadEcnUsMFe451l+RzqyUacZSb4JRb7+B03ZXo29luzxFrp33FqtOUnw8ETPLMopYeG5Sgornzcrc5N8TNsXxio9jntV1TJl+sOF/solYqASPJAAAAAAAaAAODdJVNvEVX/AMV/mzAwfvU4u99F6Ep6S8u/fz+9r5q5Dckqe5KD+WXoyrtk/KOz09S00WvBnopKdl2lrkYmZStB9qsTbpEdts0+bYhTl+HQwLF02UPPm75NhLmilioFiCZKirlcycBVcXJ/dZiM9qcrX+8rGU6ZlcmVhqV6i3uMtbd53Poxy5U8NKSjbfnbhyik36yOOZRhN+alz5diPoHZbC+zwlKNrPd3nfjeUnL6m9ijSPF6tOoKPs2wALjnQAAAAAAAAAAAAAAAAAAAACG9IeU79NVFyW6+zqZxuqvYVr/LPR9jPpHFYaNSDhJXjJWZxXbPZqWHqyg9U9Yy64sryRtWu50XSdSqeKRp6mIRgZq70+K5eJhTqyp6O8kuBjYvHOatbmUSy2qPYePa0YjCZQFBVF92XFyZ5oviQaLoOyrRk4XDtssw9BydiT5Jk7lJaFmPHuZKc1CO43mxGQurUiraOWvYuL9PzO1RjZW6jR7K5AsNTvJfvJLX7q+z9Wb09BKjj9bqPmyWuyAAMmkAAAAAAAAAAAAAAAAAAAAADT7S5CsXR3fmjdxfbbg+83ABKE3CSlHucHzbZ1wk4tcORpXkkefC/JXPoDNdn6WJXvqz61o/HrIbmfRvUTbozjJdT91/oVygmdHg6nCSqbo5bU2ejZuDv2NWZq62VzjxR0HE7K4ig3v05avja680Ycstb+VFbwprnub+PNGu6ZA44OT5MzsPg1Bb0ld8iUxyGTeiN/k+wE61m42XW+BiOCjGXUYoLlkQyXKpVpxUYtuTtZLidl2V2SjhY707Opy5qHLR832mwyPZ2lhYpQS3rWcufcupG1L4xo57Wa55vrHiIABI80AAAAAAAAAAAAAAAAAAAAAAAAAAAFGioAKWLfYR+yvJF4APFYOCd9yF+vdV/Ox7JAAzYAAMAAAAAAAAAAAAAAAAAAAAAAAAAA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50" name="AutoShape 34"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52" name="AutoShape 36"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54" name="AutoShape 38"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56" name="AutoShape 40"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58" name="AutoShape 42"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60" name="AutoShape 44"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62" name="AutoShape 46"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64" name="AutoShape 48"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66" name="AutoShape 50"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68" name="AutoShape 52"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70" name="AutoShape 54" descr="data:image/jpeg;base64,/9j/4AAQSkZJRgABAQAAAQABAAD/2wCEAAkGBhMSERUUEhQUFRUVFhcUFBQUFBcVFRUUFBUVGBQWFBcXHCYeFxkkGhQUHy8gIycpLCwsFR4xNTAqNSYrLCkBCQoKDgwOGg8PGiwkHSQtLCw0LCwsLCwsLCwsLSwsLCosLCwsLCwpKSwsLCwsKSwsLCwsLCwsLCksLCwsKSwpLP/AABEIAP4AxwMBIgACEQEDEQH/xAAcAAEAAgMBAQEAAAAAAAAAAAAABQYCAwQBBwj/xAA7EAABAwEGBAMGAwgDAQEAAAABAAIRAwQFITFBUQYSYXETgZEiMqGxwfBCUtEHFBUjYnLh8TNDssKS/8QAGgEAAgMBAQAAAAAAAAAAAAAAAAMBAgQFBv/EADARAAICAQMCBAUDBAMAAAAAAAABAgMRBBIhMUETMlFhBSKhsfBxwdEjgZHxMzRi/9oADAMBAAIRAxEAPwD7iiIgAiIgAiIgAiIgAiIgAiIgAiIgAiIgAiIgAiIgAhREAYU6odkZjA9Dsdis1W+KbzstMtbUqOZWd7hou5KrR+Zxy5P75HQqJuS22qra6TBazVoeG6s53h0wXBtQ02tD2t9oFwzEYApXirdt7jfClt3di9IiJooIiIAIiIAIiIAIiIAIiIAIiIAIiIAIiIAIvHOAxOC46l9UG51WeRn5KrlGPVgdqLgbftA/9g2xBAx6kLrpV2uEtcHDcEH5KIzjLo0BsUdfVoIZyNcWveIDhm0ficNjGR3PRdtesGNLnGABJPQKuWBz69VzjgT6MYPdH3mSVk1lzglCHmZMXh5IS5/2eD99NaqfEp+8W1PaLn/g5yfeAknHUBW+nZYtjn6OoMYOnJUeT/7b6KQpUw0ABZcuM6/rH6BPoq8OCT6jLLZWPLPURE8UEREAEREAEREAEREAERUW/wDiapaKv7tZJhx5S9pjmOoB/CwCZOvzXZYoLkCyXhxRZ6JLXPlwzawcxHeMB5lR542B/wCOhVeNwP0ldVzcJ0aABLQ9+rnCQD/S04D5qcVErZct4I5KyzjhgMVKNVnofnBUpYuIrPVgNqAE/hd7J+OfkpB7ARBAI2OKg7z4Po1cWDw3bt9092/pChq6PRp/QCeVdvfinlPJQHO7LmzbOUNH4jPl3UdTNanzUHPMAAATPXAnHlI0U7ct1tb/ADCPaOU6DptKR407nshx6+xJG2W4K9aHWqoR/QMT6e630UpZ+GbOz8E6S4kz9FKItENPCPbL9XyRg4XXHQP/AFtHaR8lB27hqpRmpZHnmGPI44mPyu17Oz3VqUdft5ijSJn2iIb33UW11KLlJBhFbffFW0MY17eUgy4ZFxyaCNO28K03ZYfCYAfeOLj127BUa9LPWp2dlf8AM/2pzgzB8z94q28M3t49IT7zczuNCsOm/wCXdZ1a4/QETCIi6xIREQAREQAREQAREQARFy2m86VP36jG9C4A+iCVFyeEQfHd8+DQDGmHVZEjMMEc3rIHmVxfs8uwBr6xGJJYzsILiO5geSguPbxZVtDCxwc1tMAEYiXOM/RXLg+rTbZKTQ5swSRzCZLicR5rFF77m32BxecNdCeREW0gIiIAofGPjPttKhRiKob4zgJc1hdyET+EFoed8CrzRpBrQ0CAAABsAIC5KN0MbVdV9ovdhLjIA2aNF3JNdajJy9Rs5pxUV2CIvCU4UYWi0NY0ucYDRJKqlhouttoNV3/E0gAdsgPqsb3tr7XWFCifYzc7MRq4/Id1abDYm0mBjBAb8dyeqxf9if8A5X1f8EdTTfNiFSz1GRmwwOoEt+ICp3A1t9sDqW+uPzCvtQ4Gdivm/wCzw81R3R89I29VTVrEoNdc/uHc+lIiLoEhERABERABEVN4u428KaVAgvyc/MN6Dc/JVlNRWWP0+nnqJ7ILksN68QULOP5rwDowYvPkPmcFTr0/aY7KhTDR+Z/tH0GA+KpNW0ueSSSSTJJJJJ1JXZdt2c5l2DRmfos3iym8RPT1fCKaY7reX+djotXGFpq+9UcRsDA9AuanVe/IEqZFkpNGDR3K1V7yps94gKZQS8zHwcY8VQ/P7EXaqT+X2gQ7GJ6Yr2lajAIJyHdctfiYPqNaQOQmJ+vkvL5D6VPmp6HHXDIx2z9Vk4jZx0ZzceBrt0+k/v8A7X1LHdvFlalgHEjY4hW26ON6dQhtQchOs+zP0XxGreVXMOjpkuu6b8cHjxvaZqRmOoWiFjRt1Ggpty8c+x+iWunEL1U7hW/wOWmX81J//E86H8jlcVsTyeVuplVLawiLF9QAEkgAYknIKRJkSqlf1+OrPFns4JLsHOGu/Zu5WN6X5UtNT93swMfidl5k6M+J+CnLkuJlnbh7Tz77zmeg2b0WKUpXvZDy936+yA9uO5G2dhAxe7F7tzsOg0UkiLXGKitq6ARfE1t8Ky1Xa8pa3fmf7Ij1+CgP2dXUadLmOZk+ZP8AhbOLLV4tZlnbk0hz/wC53uDuASfMKzXfYhSYGjue6xy/q3pdo8/3/PsB0oiLcAREQARFHX9eos9Fz8zENG5UN4WS0IOclFdWQnGnFXgMNOmfbOBO06DqvltSqScTicyuq+LWXPJcZccTrBO/VRtJxnzXOsm5s998O0cdPVx1fVlguC7g8knICSpO312MygNGQ+a2WKgKNn0lwx7lVi/ryk8g801vZEXzfa32RovK/nOMMwCh6tQuzJPxXrlrc+BECd0jLfU0TcYcRNFRWG472FSn4b8XNH/6bv1IGB6earNeopKwctKm2s73+b2BOQAIkx106Kzr3rBxtbGF0dr6nl83eaTt2n3T0XAx8KyWe207bSLCeV4E9QRk5u7dxp8VWbRRdSeWVBBHoRoRuCrweeH1Mun1sn8s/MvzJY7hvjlHITgfSdCNivtPC97ePQBd77fZd1jI+Y+q+B3RdtWs7+Swu3OTR3ccAvpNy3sbEwgkPe4QQJInSNSZV/GjW/mYr4hOucOfMfQrfeDKLeaoYGm56Aaqp1LXXvB/JS9ikDDnnIH/AO3dMh8/bv4cr2p3i2wua04ilMPI2d+QdBj2Vws9naxoaxoa0YAAQAp2zu83EfTu/wBThnNdV007Ozlpj+5xxc47uP2Au1EWpJRWEAXDfN6Cz0i8iTkxurnn3Wj7yBXY94AJOAGJPRVx9I2yvOIpswHnmf7jHkEq6zYsLq+hBhwldbsa1XF7nOdO7nZnyyHZWhYsYAABgBgAskU1KuOO/f8AUkIiJwBERABfOOPL5JLoODcB+vqvododDXHYE/BfHOK6knoZ/wAJF7xE7HwipTuy+xWHV9VIXW5hOIxnfCFCOq4wMv0XVZq0ZZrAnhnt925YRcL7vEMaMP8ACpz6kkk6rot9tdUcMZgYD5rjd39FM5bmIrh4cfcPP2Vy1it5MRr1XPX1Voo511jTMLXYnBvNuuGmC7CYA+akrRaCaQgiMiNZ3C5rG4AA9VqXCPP6qx54Mrrua0PqDwmkOBkOnlA6yr5XuZrvDNpax7m+8GucBOoGsHZVuhfRpjAwF4231a74YS3XmzI+g9fJY5+JOXoZ1Gdz+Rcos948QtpAMpgU2jINEDyAzXPw7bwazKpklrwZPQyvHWZlRgZXhz2xDwOU9x9YwKysNSjQIYaRcTjzy4NJ6Q4wdFNMIRlz1HU0qLcZr5vv7o+2heqjWL9oEE+I2WnQEAt7YY+asl38TWet7tQA/ld7J+OB8l0lJMwTosh1RKpK8BVXvK+3Wip+72Ycw/7H/hjXH8vz7Z1ssUF7+gk6bbaXWl/hUj7Axe8ZGD0zb81NWWzNptDW5D1J1J6rXd13tos5W93Hc7/4XUqVVtPfPzP6ewBERPAIiIAIiIA02wTTfGfK75FfG+JaUGOhX2khfLeKbKHPqNAhzHFrh0zBHQtIPmkXLKOz8Jt2WNM+dWig4H71XjKm+akq1DMKLrUcclz5Lk9jF8ZRnUqryZXPJ5iN1tpnRTgW5ZZqbWxIHkvHv3WVVkGVxV3yU6JzNRwd1yODnljohzSBO+i5W0uUkOBiYI1B0K5mVy0yM1KVKvjuBDYMAO6ndaM4RyJU+NLaj2xWDxDOIaNdT2U9Ra1kBogLVZqUCAp2w8Puc3nf7DcwTmewVEnJnXVdenhg5WVJGOPdYWQlznh2TSADrESJ3UtVuhsS1zp0nIqMDix/NGORBycOvXqiyrPDMdqjavzKMqtlJw5uU6bE6AlQ4rV2uLMCcsVPG1scPaw/uw8i73T3wPRcVppNb7TSXj8gcyfUugpO+cOGs+/8iI2SgsTWfR/ySHD9KsZHiPIg8zWuIaRrOIBCnOHuLjZ3FhpBzXGZbAf2xMOUAL3bSpwHDGC6CD5Q0mY9Fyi9KVXCm8NgzL2v5p3ADY+KtVFp75dfsJ8GM8uzlv6H1u7OK7PXMNfyu/I8crv0PqpiV8ju630KJ5nNNZ5xlzQ0ekk/JWGxcfNGHJA6EfJa1NdzJPRyb/ppl7RRN18SUq2Rg7KWBV08mOcJQeJLAREUlAiIgAqrxbcPM7xmjEt5H9Inw3+Ulp6EbK1LwiVDWRlVjrluR8GvJvhvPMMDmFw26yCA4YtOq+k8acJjGowezqPyzv0VCrWMtwE9lhnFx4PY6XUxtimmQtNnKRIBGxUmwWd4EgsdrAlcVZkZSFolLRtm1g3Wq7AfdqNPeR/pQVtoljiD8MVKl5UdeInFNic3Uco4miT0U/drOVs6n7Cibqspe4Aan4DMqYqOgwMgYRN9idHBY3Mn7go+JVa05TJ7DNXG8RzZGGxhG2IwVS4YaC4yJHLEd9/JWW02gkdBsm1vCDUrNiwa2PgQNNdVrrMa/wB4A/ArW0GZnDZZuKapszutZ4NLrqpH8w7FYi5aX9Z7uH6LY6tC5bVebWiS4Dzx9Aqua9CVXN9GLVSoU2kloGxzPxVPt1u9uWYGMT/qF1XteniYDJQrs0mU8jPC2r3Ow3lUBznzBw7hbG3xUH3PzUeFmqNjK/QuPCt8sqO5ajzSf+CoBLQdA8bdQvplwX8ZNOpHM0xIMjoQdWlfBrG4tfImNY1Cv9z2pxAM4tgEjMgnAx027q9c8PArVaRWxyz6+ij7mtvOyDmPlopBbDyk4uMnFhERBUIiwcUAeuAIg4g5gqmcScFB0voedMn/AMn6FWupUKjLZaHQqySa5NFNk6pZiz5DbruIJBEEYEEYg9lD1qJGi+jX7Z/ExIx3VQttkI0WWUD0NOuUliRAPyXJXapO0U1wVGE5KIom6xNElwzYwGVH9OUeefyXE9+JVksNDlsbBkTzE9yq1XEPxUT6mvTv5CXuy2FgJA/TVTtnvKczO4VQp2iDhrh2XQy1QM/NVUsGpwUy3Vr0Y1onDrv9/VRlp4hECAcdTh6KCtFsPmueSczKhzZWNMESNrvl7zAwGw+Z3XEXE5lYLVWdn0CW5ZNCikjeQuWqMVjSqHdbXCVKkKnXuXBqY1bjl1RrVsdTRKRWqhpsWSqQfRXDhp/PWY0fiMEdNT97Km2ZhlXz9nVh56xqEECmJJ0kk79PkrVPMki+oxCiUn2RceHbVy1C06OLfjCt6+eXXbOavUg5vJEbyD8ivoTTgt8Hk8f8Qhtmn6nqIiuc4LByzWJQSaHtXFaKMqQcFqexBZMrdssMqBtt1TorvWoKPr2NUaNEZHz603L0XC66I0V/r3euGrd/RLwNUir2ilFJo2n6qq26krze1nggaa9oVTttISVnsR6PRNSgkVwuI8l0sdhi7PILZXs0rQ6gZ2ICWa0mmdEYjaOq9D/vZYBsYSMNP87LIO+/oFVj4o2l2K561Mkwuhma9e3dKzge47kaaFGFua2UaOn3K3hwAhUchkIIxp0QsvDj5LJrtsMR5bLZidzvmcdFCY7akabPZXPdDRj5fVfVLusYsdiqHAOdzRicyeVoE4kDDvEqH4XuMMPi1QG5R4kNgujH4le8RX+KzuRhPKNd8NBvnnv0k9CmPhx3S6nA1U3qbFVDyrlv9hw47+aDu6TO5ImV9SYMB2XzbhOzTVYOuK+lrRV0PP8AxaSdqSCIiccgLwr1EAYELAtW2FiQgk53sWh9JdhasHMQWTI2pZ1yVbKph1NaH0lXAxSKff8AYTAcNiPqPkVRbwpQSvrlvsPOwt3GHfRfNb3sZa4yMj/tZ7Yne+GXditVaY0Wp1L1C7qtKFoe0LMzvdeTSxgGMY/frmvQye8+SzICKo2MTdZLAHZmO8x8BKk/4CCMXxocD7I0Jw9344+aiWujut7axERHniJPQ6qPl7obtfZkieFC2PbYeoJiNzAwBAzkr2hwrUcTylpge0CYIGjgIkjrGMqPFpOmEY4T9DACzpXg4RoYMOx5p6bbZIxD0I2244kv8EzZeCTI8R7GDXGZjOMo0+8FJ06VjoO5p5ntwBE+y7oJxznFVT+JvPvEnLFxk4ZwTlKwD5BMzl3x+/irxlCPlX+RUqLLPPPj0XBPXnxO6qORg5GA4DOTiST5rhszZM9ddoXI7EnbAycwp3h66nVqjWgdz+p+8lbLk+RNrr08HjhF04Iu/Ooew7q3rmsNlbSYGNyHxO66FvisLB4XUW+LY5HqIisICIiAC8IXqIAwhYkLYQvCFJJqLVrcxbyFiWqCcnI+mqjxVdOIcAfaMEgYAxOOwMevdXVzVyWmiCCCJBzVZRyjRRa65bkfG7ZYyFG1aefr5L6BxBcXLJGR1VOtlkIKxSjg9bptTGxZIpwWELfWowtBESk4OjuwjJ5j/OpXox9dM41hYEb5dPvJeuP+huq4LqZkx8dlkHTE+vxWrm/1r1WXNlh3RgnfjobxWwiBjlOHmsqZjv1Wjm6R8cF12CzF52ClLImd6guTuu6wGo4Nbj2Ek4aL67cNzss9MNaPaIBcTmTt2CrvCthFMAxG25/qKttKot9UMcnkPiOrlfLHY6gVmCtLXLYCtByTMIvAiggyREQAREQAXi9RAGMLwhZIpJNTgtFRq6iFrIUFkyKtdnkEEYKnXzcsSW5bK/1aSjLZY5S5RTNdFzreUfJ7XYCCo6tQOy+iXlcoM4ear1suZwWZwO9Tr01iRVjSP3ssTTU1Uu5w0Wj+Hu/KUvYzU9ZBLqRfIs6bFK07occwu+y3Hv8AopVeRMtfGJB0LISYz0VruS6OWC4dh+q7LDdIbkFM2eyQmwrSOfqNY7Fg6bHgpezuXBRpLvoBaEcmfJ20ytwK0sW0K5nZmEQIpKmaIigAiIgAiIgAiIgDxYkLNeQgDU5i01KC64XhagsmRVawgqPr3QDorIWLE0QquJdWNFQqXCNlp/gI2VzNnCx/dQq7BnjMqLbkGy6Kd0xorN+6hP3YI2keMQTLvXQyyKW/d16KCnaV8Qj22dbqdJdfgrIU1OCrkamtWwBZBqy5VYpkxARZQiCD1ERABERABERABERABERABERABERABERABERABERABERAB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272" name="Picture 56" descr="http://1.bp.blogspot.com/_lA5wTGqd5Vg/S2OemFU_fYI/AAAAAAAABnE/9dec6lPBOLU/S1600-R/cereza_14Feb.jpg"/>
          <p:cNvPicPr>
            <a:picLocks noChangeAspect="1" noChangeArrowheads="1"/>
          </p:cNvPicPr>
          <p:nvPr/>
        </p:nvPicPr>
        <p:blipFill>
          <a:blip r:embed="rId14" cstate="print"/>
          <a:srcRect/>
          <a:stretch>
            <a:fillRect/>
          </a:stretch>
        </p:blipFill>
        <p:spPr bwMode="auto">
          <a:xfrm>
            <a:off x="1475656" y="548680"/>
            <a:ext cx="1440160" cy="1837791"/>
          </a:xfrm>
          <a:prstGeom prst="rect">
            <a:avLst/>
          </a:prstGeom>
          <a:noFill/>
        </p:spPr>
      </p:pic>
      <p:pic>
        <p:nvPicPr>
          <p:cNvPr id="9274" name="Picture 58" descr="http://t3.gstatic.com/images?q=tbn:ANd9GcT2pkDQv4QEhASr0ZQp6xS7whahaiEByGpeH24qsiW4i2RUp9oN"/>
          <p:cNvPicPr>
            <a:picLocks noChangeAspect="1" noChangeArrowheads="1"/>
          </p:cNvPicPr>
          <p:nvPr/>
        </p:nvPicPr>
        <p:blipFill>
          <a:blip r:embed="rId15" cstate="print"/>
          <a:srcRect/>
          <a:stretch>
            <a:fillRect/>
          </a:stretch>
        </p:blipFill>
        <p:spPr bwMode="auto">
          <a:xfrm>
            <a:off x="1691680" y="4869160"/>
            <a:ext cx="1440160" cy="1420198"/>
          </a:xfrm>
          <a:prstGeom prst="rect">
            <a:avLst/>
          </a:prstGeom>
          <a:noFill/>
        </p:spPr>
      </p:pic>
      <p:sp>
        <p:nvSpPr>
          <p:cNvPr id="34" name="33 Flecha a la derecha con bandas"/>
          <p:cNvSpPr/>
          <p:nvPr/>
        </p:nvSpPr>
        <p:spPr>
          <a:xfrm>
            <a:off x="5796136" y="3356992"/>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34 Flecha a la derecha con bandas"/>
          <p:cNvSpPr/>
          <p:nvPr/>
        </p:nvSpPr>
        <p:spPr>
          <a:xfrm rot="1949370">
            <a:off x="5724128" y="4077072"/>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35 Flecha a la derecha con bandas"/>
          <p:cNvSpPr/>
          <p:nvPr/>
        </p:nvSpPr>
        <p:spPr>
          <a:xfrm rot="5400000">
            <a:off x="4486455" y="4555430"/>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36 Flecha a la derecha con bandas"/>
          <p:cNvSpPr/>
          <p:nvPr/>
        </p:nvSpPr>
        <p:spPr>
          <a:xfrm rot="8520343">
            <a:off x="3347864" y="4293096"/>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37 Flecha a la derecha con bandas"/>
          <p:cNvSpPr/>
          <p:nvPr/>
        </p:nvSpPr>
        <p:spPr>
          <a:xfrm rot="10259473">
            <a:off x="2987824" y="3573016"/>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38 Flecha a la derecha con bandas"/>
          <p:cNvSpPr/>
          <p:nvPr/>
        </p:nvSpPr>
        <p:spPr>
          <a:xfrm rot="16017228">
            <a:off x="4547322" y="2102287"/>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39 Flecha a la derecha con bandas"/>
          <p:cNvSpPr/>
          <p:nvPr/>
        </p:nvSpPr>
        <p:spPr>
          <a:xfrm rot="12517989">
            <a:off x="3229188" y="2439190"/>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40 Flecha a la derecha con bandas"/>
          <p:cNvSpPr/>
          <p:nvPr/>
        </p:nvSpPr>
        <p:spPr>
          <a:xfrm rot="19510928">
            <a:off x="5652120" y="2564904"/>
            <a:ext cx="432048" cy="216024"/>
          </a:xfrm>
          <a:prstGeom prst="stripedRightArrow">
            <a:avLst/>
          </a:prstGeom>
          <a:solidFill>
            <a:srgbClr val="FC6A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3203848" y="2348880"/>
            <a:ext cx="5256584" cy="369332"/>
          </a:xfrm>
          <a:prstGeom prst="rect">
            <a:avLst/>
          </a:prstGeom>
          <a:noFill/>
        </p:spPr>
        <p:txBody>
          <a:bodyPr wrap="square" rtlCol="0">
            <a:spAutoFit/>
          </a:bodyPr>
          <a:lstStyle/>
          <a:p>
            <a:r>
              <a:rPr lang="es-MX" dirty="0" smtClean="0"/>
              <a:t>Gran empresa: Más de 2 Ton/día Mermeladas de Frutas </a:t>
            </a:r>
          </a:p>
        </p:txBody>
      </p:sp>
      <p:sp>
        <p:nvSpPr>
          <p:cNvPr id="4" name="3 CuadroTexto"/>
          <p:cNvSpPr txBox="1"/>
          <p:nvPr/>
        </p:nvSpPr>
        <p:spPr>
          <a:xfrm>
            <a:off x="971600" y="476672"/>
            <a:ext cx="7632848"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MX" b="1" dirty="0" smtClean="0"/>
              <a:t>Escalas posibles de producción y grado de actualización tecnológica</a:t>
            </a:r>
            <a:r>
              <a:rPr lang="es-MX" i="1" dirty="0" smtClean="0"/>
              <a:t>. </a:t>
            </a:r>
          </a:p>
        </p:txBody>
      </p:sp>
      <p:sp>
        <p:nvSpPr>
          <p:cNvPr id="5" name="4 CuadroTexto"/>
          <p:cNvSpPr txBox="1"/>
          <p:nvPr/>
        </p:nvSpPr>
        <p:spPr>
          <a:xfrm>
            <a:off x="4139952" y="1268760"/>
            <a:ext cx="295232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Escala (rango de producción)    </a:t>
            </a:r>
          </a:p>
        </p:txBody>
      </p:sp>
      <p:sp>
        <p:nvSpPr>
          <p:cNvPr id="7" name="6 CuadroTexto"/>
          <p:cNvSpPr txBox="1"/>
          <p:nvPr/>
        </p:nvSpPr>
        <p:spPr>
          <a:xfrm>
            <a:off x="3203848" y="4149080"/>
            <a:ext cx="4104456" cy="369332"/>
          </a:xfrm>
          <a:prstGeom prst="rect">
            <a:avLst/>
          </a:prstGeom>
          <a:noFill/>
        </p:spPr>
        <p:txBody>
          <a:bodyPr wrap="square" rtlCol="0">
            <a:spAutoFit/>
          </a:bodyPr>
          <a:lstStyle/>
          <a:p>
            <a:r>
              <a:rPr lang="es-MX" dirty="0" smtClean="0"/>
              <a:t>Microempresa/artesanal: Hasta 0.2 Ton/día</a:t>
            </a:r>
            <a:endParaRPr lang="es-MX" dirty="0"/>
          </a:p>
        </p:txBody>
      </p:sp>
      <p:sp>
        <p:nvSpPr>
          <p:cNvPr id="8" name="7 CuadroTexto"/>
          <p:cNvSpPr txBox="1"/>
          <p:nvPr/>
        </p:nvSpPr>
        <p:spPr>
          <a:xfrm>
            <a:off x="3203848" y="3501008"/>
            <a:ext cx="3888432" cy="369332"/>
          </a:xfrm>
          <a:prstGeom prst="rect">
            <a:avLst/>
          </a:prstGeom>
          <a:noFill/>
        </p:spPr>
        <p:txBody>
          <a:bodyPr wrap="square" rtlCol="0">
            <a:spAutoFit/>
          </a:bodyPr>
          <a:lstStyle/>
          <a:p>
            <a:r>
              <a:rPr lang="es-MX" dirty="0" smtClean="0"/>
              <a:t>Pequeña empresa: De 0.2 a 1.0 Ton/día </a:t>
            </a:r>
            <a:endParaRPr lang="es-MX" dirty="0"/>
          </a:p>
        </p:txBody>
      </p:sp>
      <p:sp>
        <p:nvSpPr>
          <p:cNvPr id="9" name="8 CuadroTexto"/>
          <p:cNvSpPr txBox="1"/>
          <p:nvPr/>
        </p:nvSpPr>
        <p:spPr>
          <a:xfrm>
            <a:off x="3203848" y="2924944"/>
            <a:ext cx="4248472" cy="369332"/>
          </a:xfrm>
          <a:prstGeom prst="rect">
            <a:avLst/>
          </a:prstGeom>
          <a:noFill/>
        </p:spPr>
        <p:txBody>
          <a:bodyPr wrap="square" rtlCol="0">
            <a:spAutoFit/>
          </a:bodyPr>
          <a:lstStyle/>
          <a:p>
            <a:r>
              <a:rPr lang="es-MX" dirty="0" smtClean="0"/>
              <a:t>Mediana empresa: De 1.0 a 2.0 Ton/día</a:t>
            </a:r>
            <a:endParaRPr lang="es-MX" dirty="0"/>
          </a:p>
        </p:txBody>
      </p:sp>
      <p:sp>
        <p:nvSpPr>
          <p:cNvPr id="10" name="9 Flecha a la derecha con bandas"/>
          <p:cNvSpPr/>
          <p:nvPr/>
        </p:nvSpPr>
        <p:spPr>
          <a:xfrm rot="5400000">
            <a:off x="359532" y="2888940"/>
            <a:ext cx="3312368" cy="1800200"/>
          </a:xfrm>
          <a:prstGeom prst="stripedRightArrow">
            <a:avLst/>
          </a:prstGeom>
          <a:effectLst>
            <a:glow rad="139700">
              <a:schemeClr val="accent4">
                <a:satMod val="175000"/>
                <a:alpha val="40000"/>
              </a:schemeClr>
            </a:glow>
            <a:outerShdw blurRad="76200" dir="13500000" sy="23000" kx="1200000" algn="br" rotWithShape="0">
              <a:prstClr val="black">
                <a:alpha val="2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691680" y="620688"/>
            <a:ext cx="5400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Escala en cuanto al grado de actualización tecnológica </a:t>
            </a:r>
            <a:endParaRPr lang="es-MX" dirty="0"/>
          </a:p>
        </p:txBody>
      </p:sp>
      <p:sp>
        <p:nvSpPr>
          <p:cNvPr id="4" name="3 CuadroTexto"/>
          <p:cNvSpPr txBox="1"/>
          <p:nvPr/>
        </p:nvSpPr>
        <p:spPr>
          <a:xfrm>
            <a:off x="971600" y="3687901"/>
            <a:ext cx="5688632" cy="3170099"/>
          </a:xfrm>
          <a:prstGeom prst="rect">
            <a:avLst/>
          </a:prstGeom>
          <a:noFill/>
        </p:spPr>
        <p:txBody>
          <a:bodyPr wrap="square" rtlCol="0">
            <a:spAutoFit/>
          </a:bodyPr>
          <a:lstStyle/>
          <a:p>
            <a:r>
              <a:rPr lang="es-MX"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Microempresa/artesanal: </a:t>
            </a:r>
          </a:p>
          <a:p>
            <a:endParaRPr lang="es-MX" dirty="0" smtClean="0"/>
          </a:p>
          <a:p>
            <a:r>
              <a:rPr lang="es-MX" sz="2000" dirty="0" smtClean="0"/>
              <a:t>El proceso de producción para la preparación de mermeladas se trata de un proceso tradicional. En la microempresa se realizan algunas operaciones de forma manual (artesanalmente), mientras que en empresas mayores éstas se realizan mecánicamente, lo cual redunda en una mejor calidad del producto final y en un mayor volumen de producción. </a:t>
            </a:r>
          </a:p>
          <a:p>
            <a:endParaRPr lang="es-MX" dirty="0"/>
          </a:p>
        </p:txBody>
      </p:sp>
      <p:pic>
        <p:nvPicPr>
          <p:cNvPr id="5" name="Picture 4" descr="http://www.elasun.com/igonline/var/elasun/mermelada-se-casa-con-vino.jpg"/>
          <p:cNvPicPr>
            <a:picLocks noChangeAspect="1" noChangeArrowheads="1"/>
          </p:cNvPicPr>
          <p:nvPr/>
        </p:nvPicPr>
        <p:blipFill>
          <a:blip r:embed="rId4" cstate="print"/>
          <a:srcRect/>
          <a:stretch>
            <a:fillRect/>
          </a:stretch>
        </p:blipFill>
        <p:spPr bwMode="auto">
          <a:xfrm>
            <a:off x="1691680" y="1340768"/>
            <a:ext cx="6408712" cy="1944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259632" y="3861048"/>
            <a:ext cx="5256584" cy="2677656"/>
          </a:xfrm>
          <a:prstGeom prst="rect">
            <a:avLst/>
          </a:prstGeom>
          <a:noFill/>
        </p:spPr>
        <p:txBody>
          <a:bodyPr wrap="square" rtlCol="0">
            <a:spAutoFit/>
          </a:bodyPr>
          <a:lstStyle/>
          <a:p>
            <a:r>
              <a:rPr lang="es-MX"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Gran empresa:  </a:t>
            </a:r>
          </a:p>
          <a:p>
            <a:endParaRPr lang="es-MX" dirty="0" smtClean="0"/>
          </a:p>
          <a:p>
            <a:r>
              <a:rPr lang="es-MX" dirty="0" smtClean="0"/>
              <a:t>Los cambios o modificaciones que ha sufrido el proceso de producción en el transcurso del tiempo se refieren fundamentalmente a la modernización en los equipos y maquinaria que han incrementado notablemente los volúmenes de producción estandarizando a calidad y reducido los costos de operación. </a:t>
            </a:r>
          </a:p>
        </p:txBody>
      </p:sp>
      <p:pic>
        <p:nvPicPr>
          <p:cNvPr id="4" name="Picture 6" descr="http://www.lacostena.com.mx/assets/images/corporativo/historia/1971.jpg"/>
          <p:cNvPicPr>
            <a:picLocks noChangeAspect="1" noChangeArrowheads="1"/>
          </p:cNvPicPr>
          <p:nvPr/>
        </p:nvPicPr>
        <p:blipFill>
          <a:blip r:embed="rId4" cstate="print"/>
          <a:srcRect/>
          <a:stretch>
            <a:fillRect/>
          </a:stretch>
        </p:blipFill>
        <p:spPr bwMode="auto">
          <a:xfrm>
            <a:off x="1547664" y="692696"/>
            <a:ext cx="6984776" cy="24620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06" name="Oval 49"/>
          <p:cNvSpPr>
            <a:spLocks noChangeArrowheads="1"/>
          </p:cNvSpPr>
          <p:nvPr/>
        </p:nvSpPr>
        <p:spPr bwMode="auto">
          <a:xfrm>
            <a:off x="395536" y="620688"/>
            <a:ext cx="387350" cy="3333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205" name="Rectangle 51"/>
          <p:cNvSpPr>
            <a:spLocks noChangeArrowheads="1"/>
          </p:cNvSpPr>
          <p:nvPr/>
        </p:nvSpPr>
        <p:spPr bwMode="auto">
          <a:xfrm>
            <a:off x="403225" y="3621088"/>
            <a:ext cx="387350" cy="290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204" name="Oval 53"/>
          <p:cNvSpPr>
            <a:spLocks noChangeArrowheads="1"/>
          </p:cNvSpPr>
          <p:nvPr/>
        </p:nvSpPr>
        <p:spPr bwMode="auto">
          <a:xfrm>
            <a:off x="431800" y="1508125"/>
            <a:ext cx="360363"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203" name="Oval 54"/>
          <p:cNvSpPr>
            <a:spLocks noChangeArrowheads="1"/>
          </p:cNvSpPr>
          <p:nvPr/>
        </p:nvSpPr>
        <p:spPr bwMode="auto">
          <a:xfrm>
            <a:off x="403225" y="2327275"/>
            <a:ext cx="360363"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202" name="Oval 55"/>
          <p:cNvSpPr>
            <a:spLocks noChangeArrowheads="1"/>
          </p:cNvSpPr>
          <p:nvPr/>
        </p:nvSpPr>
        <p:spPr bwMode="auto">
          <a:xfrm>
            <a:off x="403225" y="2755900"/>
            <a:ext cx="360363" cy="3175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201" name="Oval 56"/>
          <p:cNvSpPr>
            <a:spLocks noChangeArrowheads="1"/>
          </p:cNvSpPr>
          <p:nvPr/>
        </p:nvSpPr>
        <p:spPr bwMode="auto">
          <a:xfrm>
            <a:off x="7286625" y="5737225"/>
            <a:ext cx="346075" cy="30956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dirty="0"/>
          </a:p>
        </p:txBody>
      </p:sp>
      <p:sp>
        <p:nvSpPr>
          <p:cNvPr id="48200" name="Oval 57"/>
          <p:cNvSpPr>
            <a:spLocks noChangeArrowheads="1"/>
          </p:cNvSpPr>
          <p:nvPr/>
        </p:nvSpPr>
        <p:spPr bwMode="auto">
          <a:xfrm>
            <a:off x="7277100" y="5307013"/>
            <a:ext cx="357188" cy="3270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99" name="Oval 58"/>
          <p:cNvSpPr>
            <a:spLocks noChangeArrowheads="1"/>
          </p:cNvSpPr>
          <p:nvPr/>
        </p:nvSpPr>
        <p:spPr bwMode="auto">
          <a:xfrm>
            <a:off x="5815013" y="3201988"/>
            <a:ext cx="344487"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98" name="Oval 59"/>
          <p:cNvSpPr>
            <a:spLocks noChangeArrowheads="1"/>
          </p:cNvSpPr>
          <p:nvPr/>
        </p:nvSpPr>
        <p:spPr bwMode="auto">
          <a:xfrm>
            <a:off x="3422650" y="3213100"/>
            <a:ext cx="350838" cy="2952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97" name="Oval 60"/>
          <p:cNvSpPr>
            <a:spLocks noChangeArrowheads="1"/>
          </p:cNvSpPr>
          <p:nvPr/>
        </p:nvSpPr>
        <p:spPr bwMode="auto">
          <a:xfrm>
            <a:off x="3422650" y="2755900"/>
            <a:ext cx="341313" cy="3190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96" name="Oval 61"/>
          <p:cNvSpPr>
            <a:spLocks noChangeArrowheads="1"/>
          </p:cNvSpPr>
          <p:nvPr/>
        </p:nvSpPr>
        <p:spPr bwMode="auto">
          <a:xfrm>
            <a:off x="403225" y="3978275"/>
            <a:ext cx="360363" cy="33813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95" name="AutoShape 65"/>
          <p:cNvSpPr>
            <a:spLocks noChangeArrowheads="1"/>
          </p:cNvSpPr>
          <p:nvPr/>
        </p:nvSpPr>
        <p:spPr bwMode="auto">
          <a:xfrm>
            <a:off x="442912" y="4316413"/>
            <a:ext cx="425451" cy="333375"/>
          </a:xfrm>
          <a:prstGeom prst="rightArrow">
            <a:avLst>
              <a:gd name="adj1" fmla="val 50000"/>
              <a:gd name="adj2" fmla="val 31905"/>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94" name="AutoShape 66"/>
          <p:cNvSpPr>
            <a:spLocks noChangeArrowheads="1"/>
          </p:cNvSpPr>
          <p:nvPr/>
        </p:nvSpPr>
        <p:spPr bwMode="auto">
          <a:xfrm>
            <a:off x="442912" y="3213100"/>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93" name="AutoShape 68"/>
          <p:cNvSpPr>
            <a:spLocks noChangeArrowheads="1"/>
          </p:cNvSpPr>
          <p:nvPr/>
        </p:nvSpPr>
        <p:spPr bwMode="auto">
          <a:xfrm rot="10800000">
            <a:off x="7277100" y="6543675"/>
            <a:ext cx="422275" cy="288925"/>
          </a:xfrm>
          <a:prstGeom prst="triangle">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92" name="AutoShape 70"/>
          <p:cNvSpPr>
            <a:spLocks noChangeArrowheads="1"/>
          </p:cNvSpPr>
          <p:nvPr/>
        </p:nvSpPr>
        <p:spPr bwMode="auto">
          <a:xfrm>
            <a:off x="431800" y="1898650"/>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91" name="AutoShape 71"/>
          <p:cNvSpPr>
            <a:spLocks noChangeArrowheads="1"/>
          </p:cNvSpPr>
          <p:nvPr/>
        </p:nvSpPr>
        <p:spPr bwMode="auto">
          <a:xfrm>
            <a:off x="467544" y="1124745"/>
            <a:ext cx="360039" cy="288031"/>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90" name="AutoShape 73"/>
          <p:cNvSpPr>
            <a:spLocks noChangeArrowheads="1"/>
          </p:cNvSpPr>
          <p:nvPr/>
        </p:nvSpPr>
        <p:spPr bwMode="auto">
          <a:xfrm>
            <a:off x="3425825" y="3590925"/>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89" name="AutoShape 74"/>
          <p:cNvSpPr>
            <a:spLocks noChangeArrowheads="1"/>
          </p:cNvSpPr>
          <p:nvPr/>
        </p:nvSpPr>
        <p:spPr bwMode="auto">
          <a:xfrm>
            <a:off x="5815013" y="3590925"/>
            <a:ext cx="347662"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88" name="AutoShape 75"/>
          <p:cNvSpPr>
            <a:spLocks noChangeArrowheads="1"/>
          </p:cNvSpPr>
          <p:nvPr/>
        </p:nvSpPr>
        <p:spPr bwMode="auto">
          <a:xfrm>
            <a:off x="7286625" y="6127750"/>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87" name="AutoShape 76"/>
          <p:cNvSpPr>
            <a:spLocks noChangeShapeType="1"/>
          </p:cNvSpPr>
          <p:nvPr/>
        </p:nvSpPr>
        <p:spPr bwMode="auto">
          <a:xfrm>
            <a:off x="576262" y="4951413"/>
            <a:ext cx="6853238" cy="11112"/>
          </a:xfrm>
          <a:prstGeom prst="bentConnector3">
            <a:avLst>
              <a:gd name="adj1" fmla="val 49986"/>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86" name="AutoShape 77"/>
          <p:cNvSpPr>
            <a:spLocks noChangeShapeType="1"/>
          </p:cNvSpPr>
          <p:nvPr/>
        </p:nvSpPr>
        <p:spPr bwMode="auto">
          <a:xfrm rot="5400000">
            <a:off x="7251700" y="5129213"/>
            <a:ext cx="3556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5" name="AutoShape 78"/>
          <p:cNvSpPr>
            <a:spLocks noChangeShapeType="1"/>
          </p:cNvSpPr>
          <p:nvPr/>
        </p:nvSpPr>
        <p:spPr bwMode="auto">
          <a:xfrm rot="5400000">
            <a:off x="7377906" y="5687219"/>
            <a:ext cx="10318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4" name="AutoShape 79"/>
          <p:cNvSpPr>
            <a:spLocks noChangeShapeType="1"/>
          </p:cNvSpPr>
          <p:nvPr/>
        </p:nvSpPr>
        <p:spPr bwMode="auto">
          <a:xfrm rot="5400000">
            <a:off x="7353300" y="6122988"/>
            <a:ext cx="152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3" name="AutoShape 80"/>
          <p:cNvSpPr>
            <a:spLocks noChangeShapeType="1"/>
          </p:cNvSpPr>
          <p:nvPr/>
        </p:nvSpPr>
        <p:spPr bwMode="auto">
          <a:xfrm rot="5400000">
            <a:off x="7343775" y="6457950"/>
            <a:ext cx="1714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2" name="AutoShape 81"/>
          <p:cNvSpPr>
            <a:spLocks noChangeShapeType="1"/>
          </p:cNvSpPr>
          <p:nvPr/>
        </p:nvSpPr>
        <p:spPr bwMode="auto">
          <a:xfrm rot="5400000">
            <a:off x="5910262" y="3563938"/>
            <a:ext cx="1111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1" name="AutoShape 82"/>
          <p:cNvSpPr>
            <a:spLocks noChangeShapeType="1"/>
          </p:cNvSpPr>
          <p:nvPr/>
        </p:nvSpPr>
        <p:spPr bwMode="auto">
          <a:xfrm rot="5400000">
            <a:off x="5406231" y="4391819"/>
            <a:ext cx="111918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80" name="AutoShape 83"/>
          <p:cNvSpPr>
            <a:spLocks noChangeShapeType="1"/>
          </p:cNvSpPr>
          <p:nvPr/>
        </p:nvSpPr>
        <p:spPr bwMode="auto">
          <a:xfrm rot="5400000">
            <a:off x="3523456" y="3137694"/>
            <a:ext cx="12858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9" name="AutoShape 84"/>
          <p:cNvSpPr>
            <a:spLocks noChangeShapeType="1"/>
          </p:cNvSpPr>
          <p:nvPr/>
        </p:nvSpPr>
        <p:spPr bwMode="auto">
          <a:xfrm rot="5400000">
            <a:off x="3532187" y="3563938"/>
            <a:ext cx="1111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8" name="AutoShape 85"/>
          <p:cNvSpPr>
            <a:spLocks noChangeShapeType="1"/>
          </p:cNvSpPr>
          <p:nvPr/>
        </p:nvSpPr>
        <p:spPr bwMode="auto">
          <a:xfrm rot="5400000">
            <a:off x="3028156" y="4391819"/>
            <a:ext cx="111918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7" name="AutoShape 86"/>
          <p:cNvSpPr>
            <a:spLocks noChangeShapeType="1"/>
          </p:cNvSpPr>
          <p:nvPr/>
        </p:nvSpPr>
        <p:spPr bwMode="auto">
          <a:xfrm rot="5400000">
            <a:off x="530597" y="1421731"/>
            <a:ext cx="161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6" name="AutoShape 87"/>
          <p:cNvSpPr>
            <a:spLocks noChangeShapeType="1"/>
          </p:cNvSpPr>
          <p:nvPr/>
        </p:nvSpPr>
        <p:spPr bwMode="auto">
          <a:xfrm rot="5400000">
            <a:off x="487362" y="1903413"/>
            <a:ext cx="1778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5" name="AutoShape 88"/>
          <p:cNvSpPr>
            <a:spLocks noChangeShapeType="1"/>
          </p:cNvSpPr>
          <p:nvPr/>
        </p:nvSpPr>
        <p:spPr bwMode="auto">
          <a:xfrm rot="5400000">
            <a:off x="479424" y="2230438"/>
            <a:ext cx="1936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4" name="AutoShape 89"/>
          <p:cNvSpPr>
            <a:spLocks noChangeShapeType="1"/>
          </p:cNvSpPr>
          <p:nvPr/>
        </p:nvSpPr>
        <p:spPr bwMode="auto">
          <a:xfrm rot="5400000">
            <a:off x="514349" y="2695576"/>
            <a:ext cx="1238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3" name="AutoShape 90"/>
          <p:cNvSpPr>
            <a:spLocks noChangeShapeType="1"/>
          </p:cNvSpPr>
          <p:nvPr/>
        </p:nvSpPr>
        <p:spPr bwMode="auto">
          <a:xfrm rot="5400000">
            <a:off x="460374" y="3189288"/>
            <a:ext cx="2317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2" name="AutoShape 91"/>
          <p:cNvSpPr>
            <a:spLocks noChangeShapeType="1"/>
          </p:cNvSpPr>
          <p:nvPr/>
        </p:nvSpPr>
        <p:spPr bwMode="auto">
          <a:xfrm rot="5400000">
            <a:off x="488949" y="3532188"/>
            <a:ext cx="174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1" name="AutoShape 92"/>
          <p:cNvSpPr>
            <a:spLocks noChangeShapeType="1"/>
          </p:cNvSpPr>
          <p:nvPr/>
        </p:nvSpPr>
        <p:spPr bwMode="auto">
          <a:xfrm rot="5400000">
            <a:off x="542924" y="3944938"/>
            <a:ext cx="666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70" name="AutoShape 93"/>
          <p:cNvSpPr>
            <a:spLocks noChangeShapeType="1"/>
          </p:cNvSpPr>
          <p:nvPr/>
        </p:nvSpPr>
        <p:spPr bwMode="auto">
          <a:xfrm rot="5400000">
            <a:off x="533399" y="4359276"/>
            <a:ext cx="857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69" name="AutoShape 94"/>
          <p:cNvSpPr>
            <a:spLocks noChangeShapeType="1"/>
          </p:cNvSpPr>
          <p:nvPr/>
        </p:nvSpPr>
        <p:spPr bwMode="auto">
          <a:xfrm rot="5400000">
            <a:off x="382587" y="4757738"/>
            <a:ext cx="387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168" name="Text Box 95"/>
          <p:cNvSpPr txBox="1">
            <a:spLocks noChangeArrowheads="1"/>
          </p:cNvSpPr>
          <p:nvPr/>
        </p:nvSpPr>
        <p:spPr bwMode="auto">
          <a:xfrm>
            <a:off x="4222750" y="1330325"/>
            <a:ext cx="4460875" cy="9461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bmk="_Toc325982882">
                <a:ln>
                  <a:noFill/>
                </a:ln>
                <a:solidFill>
                  <a:srgbClr val="365F91"/>
                </a:solidFill>
                <a:effectLst/>
                <a:latin typeface="Cambria" pitchFamily="18" charset="0"/>
                <a:ea typeface="Times New Roman" pitchFamily="18" charset="0"/>
                <a:cs typeface="Times New Roman" pitchFamily="18" charset="0"/>
              </a:rPr>
              <a:t>D</a:t>
            </a:r>
            <a:r>
              <a:rPr kumimoji="0" lang="es-MX" sz="1400" b="1" i="0" u="none" strike="noStrike" cap="none" normalizeH="0" baseline="0" smtClean="0" bmk="">
                <a:ln>
                  <a:noFill/>
                </a:ln>
                <a:solidFill>
                  <a:srgbClr val="365F91"/>
                </a:solidFill>
                <a:effectLst/>
                <a:latin typeface="Cambria" pitchFamily="18" charset="0"/>
                <a:ea typeface="Times New Roman" pitchFamily="18" charset="0"/>
                <a:cs typeface="Times New Roman" pitchFamily="18" charset="0"/>
              </a:rPr>
              <a:t>IAGRAMA DE FLUJO DEL PROCESO DE ELABORACIÓN DE UNA PEQUEÑA EMPRESA</a:t>
            </a:r>
            <a:endParaRPr kumimoji="0" lang="es-MX" sz="1400" b="1" i="0" u="none" strike="noStrike" cap="none" normalizeH="0" baseline="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66" name="Text Box 98"/>
          <p:cNvSpPr txBox="1">
            <a:spLocks noChangeArrowheads="1"/>
          </p:cNvSpPr>
          <p:nvPr/>
        </p:nvSpPr>
        <p:spPr bwMode="auto">
          <a:xfrm>
            <a:off x="971600" y="1124744"/>
            <a:ext cx="2105744" cy="2264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Transporte a la materia de selección</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65" name="Text Box 99"/>
          <p:cNvSpPr txBox="1">
            <a:spLocks noChangeArrowheads="1"/>
          </p:cNvSpPr>
          <p:nvPr/>
        </p:nvSpPr>
        <p:spPr bwMode="auto">
          <a:xfrm>
            <a:off x="963613" y="1543050"/>
            <a:ext cx="180657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Selección y rechazo de la materia </a:t>
            </a:r>
            <a:r>
              <a:rPr kumimoji="0" lang="es-MX" sz="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prima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64" name="Text Box 100"/>
          <p:cNvSpPr txBox="1">
            <a:spLocks noChangeArrowheads="1"/>
          </p:cNvSpPr>
          <p:nvPr/>
        </p:nvSpPr>
        <p:spPr bwMode="auto">
          <a:xfrm>
            <a:off x="963613" y="1908175"/>
            <a:ext cx="262572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de la materia prima al área de lavado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63" name="Text Box 101"/>
          <p:cNvSpPr txBox="1">
            <a:spLocks noChangeArrowheads="1"/>
          </p:cNvSpPr>
          <p:nvPr/>
        </p:nvSpPr>
        <p:spPr bwMode="auto">
          <a:xfrm>
            <a:off x="963613" y="2327275"/>
            <a:ext cx="56832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Lavado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62" name="Text Box 102"/>
          <p:cNvSpPr txBox="1">
            <a:spLocks noChangeArrowheads="1"/>
          </p:cNvSpPr>
          <p:nvPr/>
        </p:nvSpPr>
        <p:spPr bwMode="auto">
          <a:xfrm>
            <a:off x="963613" y="2849563"/>
            <a:ext cx="75247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Despulpa</a:t>
            </a:r>
            <a:r>
              <a:rPr kumimoji="0" lang="es-MX" sz="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do</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61" name="Text Box 103"/>
          <p:cNvSpPr txBox="1">
            <a:spLocks noChangeArrowheads="1"/>
          </p:cNvSpPr>
          <p:nvPr/>
        </p:nvSpPr>
        <p:spPr bwMode="auto">
          <a:xfrm>
            <a:off x="963613" y="3216275"/>
            <a:ext cx="2405062"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Transporte al área de preparación de zumos</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60" name="Text Box 104"/>
          <p:cNvSpPr txBox="1">
            <a:spLocks noChangeArrowheads="1"/>
          </p:cNvSpPr>
          <p:nvPr/>
        </p:nvSpPr>
        <p:spPr bwMode="auto">
          <a:xfrm>
            <a:off x="963613" y="3621088"/>
            <a:ext cx="84772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Dosificación</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59" name="Text Box 105"/>
          <p:cNvSpPr txBox="1">
            <a:spLocks noChangeArrowheads="1"/>
          </p:cNvSpPr>
          <p:nvPr/>
        </p:nvSpPr>
        <p:spPr bwMode="auto">
          <a:xfrm>
            <a:off x="963613" y="3978275"/>
            <a:ext cx="141922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Preparación de zumos</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58" name="Text Box 106"/>
          <p:cNvSpPr txBox="1">
            <a:spLocks noChangeArrowheads="1"/>
          </p:cNvSpPr>
          <p:nvPr/>
        </p:nvSpPr>
        <p:spPr bwMode="auto">
          <a:xfrm>
            <a:off x="954088" y="4402138"/>
            <a:ext cx="18161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Transporte al área de mercado</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57" name="Text Box 107"/>
          <p:cNvSpPr txBox="1">
            <a:spLocks noChangeArrowheads="1"/>
          </p:cNvSpPr>
          <p:nvPr/>
        </p:nvSpPr>
        <p:spPr bwMode="auto">
          <a:xfrm>
            <a:off x="3967163" y="2755900"/>
            <a:ext cx="1460500"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Preparación del jarabe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6" name="Text Box 108"/>
          <p:cNvSpPr txBox="1">
            <a:spLocks noChangeArrowheads="1"/>
          </p:cNvSpPr>
          <p:nvPr/>
        </p:nvSpPr>
        <p:spPr bwMode="auto">
          <a:xfrm>
            <a:off x="3967163" y="3201988"/>
            <a:ext cx="568325"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Filtrado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5" name="Text Box 109"/>
          <p:cNvSpPr txBox="1">
            <a:spLocks noChangeArrowheads="1"/>
          </p:cNvSpPr>
          <p:nvPr/>
        </p:nvSpPr>
        <p:spPr bwMode="auto">
          <a:xfrm>
            <a:off x="3967163" y="3621088"/>
            <a:ext cx="1663700" cy="3571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mezclado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4" name="Text Box 110"/>
          <p:cNvSpPr txBox="1">
            <a:spLocks noChangeArrowheads="1"/>
          </p:cNvSpPr>
          <p:nvPr/>
        </p:nvSpPr>
        <p:spPr bwMode="auto">
          <a:xfrm>
            <a:off x="6388100" y="3201988"/>
            <a:ext cx="17716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Preparación de la pectina</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3" name="Text Box 111"/>
          <p:cNvSpPr txBox="1">
            <a:spLocks noChangeArrowheads="1"/>
          </p:cNvSpPr>
          <p:nvPr/>
        </p:nvSpPr>
        <p:spPr bwMode="auto">
          <a:xfrm>
            <a:off x="6388100" y="3590925"/>
            <a:ext cx="1968500" cy="2905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mezclado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2" name="Text Box 112"/>
          <p:cNvSpPr txBox="1">
            <a:spLocks noChangeArrowheads="1"/>
          </p:cNvSpPr>
          <p:nvPr/>
        </p:nvSpPr>
        <p:spPr bwMode="auto">
          <a:xfrm>
            <a:off x="7870825" y="5307013"/>
            <a:ext cx="676275"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Mezclado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1" name="Text Box 113"/>
          <p:cNvSpPr txBox="1">
            <a:spLocks noChangeArrowheads="1"/>
          </p:cNvSpPr>
          <p:nvPr/>
        </p:nvSpPr>
        <p:spPr bwMode="auto">
          <a:xfrm>
            <a:off x="7870825" y="5737225"/>
            <a:ext cx="7048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Envasado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50" name="Text Box 114"/>
          <p:cNvSpPr txBox="1">
            <a:spLocks noChangeArrowheads="1"/>
          </p:cNvSpPr>
          <p:nvPr/>
        </p:nvSpPr>
        <p:spPr bwMode="auto">
          <a:xfrm>
            <a:off x="7870825" y="6032500"/>
            <a:ext cx="1273175" cy="4159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almacén de producto terminado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9" name="Text Box 115"/>
          <p:cNvSpPr txBox="1">
            <a:spLocks noChangeArrowheads="1"/>
          </p:cNvSpPr>
          <p:nvPr/>
        </p:nvSpPr>
        <p:spPr bwMode="auto">
          <a:xfrm>
            <a:off x="7904163" y="6448425"/>
            <a:ext cx="1239837" cy="4095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Almacenamiento del producto terminado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8" name="Text Box 116"/>
          <p:cNvSpPr txBox="1">
            <a:spLocks noChangeArrowheads="1"/>
          </p:cNvSpPr>
          <p:nvPr/>
        </p:nvSpPr>
        <p:spPr bwMode="auto">
          <a:xfrm>
            <a:off x="467544" y="692696"/>
            <a:ext cx="203201"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7" name="Text Box 118"/>
          <p:cNvSpPr txBox="1">
            <a:spLocks noChangeArrowheads="1"/>
          </p:cNvSpPr>
          <p:nvPr/>
        </p:nvSpPr>
        <p:spPr bwMode="auto">
          <a:xfrm>
            <a:off x="467544" y="1124744"/>
            <a:ext cx="432048" cy="2160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6" name="Text Box 119"/>
          <p:cNvSpPr txBox="1">
            <a:spLocks noChangeArrowheads="1"/>
          </p:cNvSpPr>
          <p:nvPr/>
        </p:nvSpPr>
        <p:spPr bwMode="auto">
          <a:xfrm>
            <a:off x="496887" y="1543050"/>
            <a:ext cx="203201"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3</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5" name="Text Box 120"/>
          <p:cNvSpPr txBox="1">
            <a:spLocks noChangeArrowheads="1"/>
          </p:cNvSpPr>
          <p:nvPr/>
        </p:nvSpPr>
        <p:spPr bwMode="auto">
          <a:xfrm>
            <a:off x="496887" y="1898650"/>
            <a:ext cx="203201"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4" name="Text Box 121"/>
          <p:cNvSpPr txBox="1">
            <a:spLocks noChangeArrowheads="1"/>
          </p:cNvSpPr>
          <p:nvPr/>
        </p:nvSpPr>
        <p:spPr bwMode="auto">
          <a:xfrm>
            <a:off x="496887" y="2327275"/>
            <a:ext cx="203201"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5</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3" name="Text Box 122"/>
          <p:cNvSpPr txBox="1">
            <a:spLocks noChangeArrowheads="1"/>
          </p:cNvSpPr>
          <p:nvPr/>
        </p:nvSpPr>
        <p:spPr bwMode="auto">
          <a:xfrm>
            <a:off x="446087" y="2755900"/>
            <a:ext cx="203201"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6</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2" name="Text Box 123"/>
          <p:cNvSpPr txBox="1">
            <a:spLocks noChangeArrowheads="1"/>
          </p:cNvSpPr>
          <p:nvPr/>
        </p:nvSpPr>
        <p:spPr bwMode="auto">
          <a:xfrm>
            <a:off x="446087" y="3221038"/>
            <a:ext cx="203201"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7</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1" name="Text Box 124"/>
          <p:cNvSpPr txBox="1">
            <a:spLocks noChangeArrowheads="1"/>
          </p:cNvSpPr>
          <p:nvPr/>
        </p:nvSpPr>
        <p:spPr bwMode="auto">
          <a:xfrm>
            <a:off x="446087" y="3621088"/>
            <a:ext cx="219076" cy="298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8</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40" name="Text Box 125"/>
          <p:cNvSpPr txBox="1">
            <a:spLocks noChangeArrowheads="1"/>
          </p:cNvSpPr>
          <p:nvPr/>
        </p:nvSpPr>
        <p:spPr bwMode="auto">
          <a:xfrm>
            <a:off x="460375" y="4038600"/>
            <a:ext cx="20320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9</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9" name="Text Box 126"/>
          <p:cNvSpPr txBox="1">
            <a:spLocks noChangeArrowheads="1"/>
          </p:cNvSpPr>
          <p:nvPr/>
        </p:nvSpPr>
        <p:spPr bwMode="auto">
          <a:xfrm>
            <a:off x="446087" y="4316413"/>
            <a:ext cx="388938" cy="301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8" name="Text Box 127"/>
          <p:cNvSpPr txBox="1">
            <a:spLocks noChangeArrowheads="1"/>
          </p:cNvSpPr>
          <p:nvPr/>
        </p:nvSpPr>
        <p:spPr bwMode="auto">
          <a:xfrm>
            <a:off x="3422650" y="2755900"/>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11</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7" name="Text Box 128"/>
          <p:cNvSpPr txBox="1">
            <a:spLocks noChangeArrowheads="1"/>
          </p:cNvSpPr>
          <p:nvPr/>
        </p:nvSpPr>
        <p:spPr bwMode="auto">
          <a:xfrm>
            <a:off x="3368675" y="3221038"/>
            <a:ext cx="428625"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12</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6" name="Text Box 129"/>
          <p:cNvSpPr txBox="1">
            <a:spLocks noChangeArrowheads="1"/>
          </p:cNvSpPr>
          <p:nvPr/>
        </p:nvSpPr>
        <p:spPr bwMode="auto">
          <a:xfrm>
            <a:off x="3389313" y="3590925"/>
            <a:ext cx="406400" cy="287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13</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5" name="Text Box 130"/>
          <p:cNvSpPr txBox="1">
            <a:spLocks noChangeArrowheads="1"/>
          </p:cNvSpPr>
          <p:nvPr/>
        </p:nvSpPr>
        <p:spPr bwMode="auto">
          <a:xfrm>
            <a:off x="5815013" y="3201988"/>
            <a:ext cx="411162" cy="2873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4" name="Text Box 131"/>
          <p:cNvSpPr txBox="1">
            <a:spLocks noChangeArrowheads="1"/>
          </p:cNvSpPr>
          <p:nvPr/>
        </p:nvSpPr>
        <p:spPr bwMode="auto">
          <a:xfrm>
            <a:off x="5815013" y="3590925"/>
            <a:ext cx="396875" cy="287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15</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3" name="Text Box 132"/>
          <p:cNvSpPr txBox="1">
            <a:spLocks noChangeArrowheads="1"/>
          </p:cNvSpPr>
          <p:nvPr/>
        </p:nvSpPr>
        <p:spPr bwMode="auto">
          <a:xfrm>
            <a:off x="7269163" y="5326063"/>
            <a:ext cx="428625" cy="309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16</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31" name="Text Box 133"/>
          <p:cNvSpPr txBox="1">
            <a:spLocks noChangeArrowheads="1"/>
          </p:cNvSpPr>
          <p:nvPr/>
        </p:nvSpPr>
        <p:spPr bwMode="auto">
          <a:xfrm>
            <a:off x="7269163" y="5737225"/>
            <a:ext cx="428625" cy="309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8130" name="Text Box 134"/>
          <p:cNvSpPr txBox="1">
            <a:spLocks noChangeArrowheads="1"/>
          </p:cNvSpPr>
          <p:nvPr/>
        </p:nvSpPr>
        <p:spPr bwMode="auto">
          <a:xfrm>
            <a:off x="7269163" y="6127750"/>
            <a:ext cx="428625" cy="309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18</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129" name="Text Box 135"/>
          <p:cNvSpPr txBox="1">
            <a:spLocks noChangeArrowheads="1"/>
          </p:cNvSpPr>
          <p:nvPr/>
        </p:nvSpPr>
        <p:spPr bwMode="auto">
          <a:xfrm>
            <a:off x="7351713" y="6523038"/>
            <a:ext cx="428625" cy="309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19</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8207" name="Rectangle 7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8244" name="Rectangle 116"/>
          <p:cNvSpPr>
            <a:spLocks noChangeArrowheads="1"/>
          </p:cNvSpPr>
          <p:nvPr/>
        </p:nvSpPr>
        <p:spPr bwMode="auto">
          <a:xfrm>
            <a:off x="7308304" y="5733256"/>
            <a:ext cx="360040" cy="2880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17</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247" name="Rectangle 119"/>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s-MX"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AutoShape 86"/>
          <p:cNvSpPr>
            <a:spLocks noChangeShapeType="1"/>
          </p:cNvSpPr>
          <p:nvPr/>
        </p:nvSpPr>
        <p:spPr bwMode="auto">
          <a:xfrm rot="5400000">
            <a:off x="530597" y="1061691"/>
            <a:ext cx="161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86" name="85 CuadroTexto"/>
          <p:cNvSpPr txBox="1"/>
          <p:nvPr/>
        </p:nvSpPr>
        <p:spPr>
          <a:xfrm>
            <a:off x="899592" y="764704"/>
            <a:ext cx="2160240" cy="230832"/>
          </a:xfrm>
          <a:prstGeom prst="rect">
            <a:avLst/>
          </a:prstGeom>
          <a:noFill/>
          <a:ln>
            <a:noFill/>
          </a:ln>
        </p:spPr>
        <p:txBody>
          <a:bodyPr wrap="square" rtlCol="0">
            <a:spAutoFit/>
          </a:bodyPr>
          <a:lstStyle/>
          <a:p>
            <a:r>
              <a:rPr lang="es-MX" sz="900" dirty="0" smtClean="0">
                <a:latin typeface="Calibri" pitchFamily="34" charset="0"/>
                <a:cs typeface="Andalus" pitchFamily="2" charset="-78"/>
              </a:rPr>
              <a:t>Recepción de la materia prima</a:t>
            </a:r>
            <a:endParaRPr lang="es-MX" sz="900" dirty="0">
              <a:latin typeface="Calibri" pitchFamily="34" charset="0"/>
              <a:cs typeface="Andalus" pitchFamily="2" charset="-78"/>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428" name="Oval 137"/>
          <p:cNvSpPr>
            <a:spLocks noChangeArrowheads="1"/>
          </p:cNvSpPr>
          <p:nvPr/>
        </p:nvSpPr>
        <p:spPr bwMode="auto">
          <a:xfrm>
            <a:off x="395536" y="1196752"/>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7" name="Oval 138"/>
          <p:cNvSpPr>
            <a:spLocks noChangeArrowheads="1"/>
          </p:cNvSpPr>
          <p:nvPr/>
        </p:nvSpPr>
        <p:spPr bwMode="auto">
          <a:xfrm>
            <a:off x="395536" y="692696"/>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6" name="Oval 139"/>
          <p:cNvSpPr>
            <a:spLocks noChangeArrowheads="1"/>
          </p:cNvSpPr>
          <p:nvPr/>
        </p:nvSpPr>
        <p:spPr bwMode="auto">
          <a:xfrm>
            <a:off x="2771800" y="692696"/>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5" name="Oval 140"/>
          <p:cNvSpPr>
            <a:spLocks noChangeArrowheads="1"/>
          </p:cNvSpPr>
          <p:nvPr/>
        </p:nvSpPr>
        <p:spPr bwMode="auto">
          <a:xfrm>
            <a:off x="2754312" y="1510432"/>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4" name="Oval 141"/>
          <p:cNvSpPr>
            <a:spLocks noChangeArrowheads="1"/>
          </p:cNvSpPr>
          <p:nvPr/>
        </p:nvSpPr>
        <p:spPr bwMode="auto">
          <a:xfrm>
            <a:off x="2751137" y="2304182"/>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3" name="Oval 142"/>
          <p:cNvSpPr>
            <a:spLocks noChangeArrowheads="1"/>
          </p:cNvSpPr>
          <p:nvPr/>
        </p:nvSpPr>
        <p:spPr bwMode="auto">
          <a:xfrm>
            <a:off x="2754312" y="3124919"/>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2" name="Oval 143"/>
          <p:cNvSpPr>
            <a:spLocks noChangeArrowheads="1"/>
          </p:cNvSpPr>
          <p:nvPr/>
        </p:nvSpPr>
        <p:spPr bwMode="auto">
          <a:xfrm>
            <a:off x="2751137" y="3521794"/>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1" name="Oval 144"/>
          <p:cNvSpPr>
            <a:spLocks noChangeArrowheads="1"/>
          </p:cNvSpPr>
          <p:nvPr/>
        </p:nvSpPr>
        <p:spPr bwMode="auto">
          <a:xfrm>
            <a:off x="2757487" y="3915494"/>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20" name="Oval 145"/>
          <p:cNvSpPr>
            <a:spLocks noChangeArrowheads="1"/>
          </p:cNvSpPr>
          <p:nvPr/>
        </p:nvSpPr>
        <p:spPr bwMode="auto">
          <a:xfrm>
            <a:off x="2760662" y="4683844"/>
            <a:ext cx="344488" cy="3063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19" name="Oval 146"/>
          <p:cNvSpPr>
            <a:spLocks noChangeArrowheads="1"/>
          </p:cNvSpPr>
          <p:nvPr/>
        </p:nvSpPr>
        <p:spPr bwMode="auto">
          <a:xfrm>
            <a:off x="2751137" y="5742707"/>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18" name="Oval 147"/>
          <p:cNvSpPr>
            <a:spLocks noChangeArrowheads="1"/>
          </p:cNvSpPr>
          <p:nvPr/>
        </p:nvSpPr>
        <p:spPr bwMode="auto">
          <a:xfrm>
            <a:off x="5983287" y="4917207"/>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17" name="Oval 148"/>
          <p:cNvSpPr>
            <a:spLocks noChangeArrowheads="1"/>
          </p:cNvSpPr>
          <p:nvPr/>
        </p:nvSpPr>
        <p:spPr bwMode="auto">
          <a:xfrm>
            <a:off x="5983287" y="4129807"/>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16" name="AutoShape 149"/>
          <p:cNvSpPr>
            <a:spLocks noChangeArrowheads="1"/>
          </p:cNvSpPr>
          <p:nvPr/>
        </p:nvSpPr>
        <p:spPr bwMode="auto">
          <a:xfrm>
            <a:off x="2771800" y="1052736"/>
            <a:ext cx="360040" cy="360040"/>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5" name="AutoShape 150"/>
          <p:cNvSpPr>
            <a:spLocks noChangeArrowheads="1"/>
          </p:cNvSpPr>
          <p:nvPr/>
        </p:nvSpPr>
        <p:spPr bwMode="auto">
          <a:xfrm>
            <a:off x="2751137" y="1870794"/>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4" name="AutoShape 151"/>
          <p:cNvSpPr>
            <a:spLocks noChangeArrowheads="1"/>
          </p:cNvSpPr>
          <p:nvPr/>
        </p:nvSpPr>
        <p:spPr bwMode="auto">
          <a:xfrm>
            <a:off x="2754312" y="2702644"/>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3" name="AutoShape 152"/>
          <p:cNvSpPr>
            <a:spLocks noChangeArrowheads="1"/>
          </p:cNvSpPr>
          <p:nvPr/>
        </p:nvSpPr>
        <p:spPr bwMode="auto">
          <a:xfrm>
            <a:off x="2816225" y="4285382"/>
            <a:ext cx="347662"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2" name="AutoShape 153"/>
          <p:cNvSpPr>
            <a:spLocks noChangeArrowheads="1"/>
          </p:cNvSpPr>
          <p:nvPr/>
        </p:nvSpPr>
        <p:spPr bwMode="auto">
          <a:xfrm>
            <a:off x="2816225" y="5406157"/>
            <a:ext cx="347662"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1" name="AutoShape 154"/>
          <p:cNvSpPr>
            <a:spLocks noChangeArrowheads="1"/>
          </p:cNvSpPr>
          <p:nvPr/>
        </p:nvSpPr>
        <p:spPr bwMode="auto">
          <a:xfrm>
            <a:off x="6022975" y="5728419"/>
            <a:ext cx="347662"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10" name="AutoShape 155"/>
          <p:cNvSpPr>
            <a:spLocks noChangeArrowheads="1"/>
          </p:cNvSpPr>
          <p:nvPr/>
        </p:nvSpPr>
        <p:spPr bwMode="auto">
          <a:xfrm>
            <a:off x="2800350" y="6120532"/>
            <a:ext cx="347662"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09" name="AutoShape 156"/>
          <p:cNvSpPr>
            <a:spLocks noChangeArrowheads="1"/>
          </p:cNvSpPr>
          <p:nvPr/>
        </p:nvSpPr>
        <p:spPr bwMode="auto">
          <a:xfrm>
            <a:off x="377824" y="1615207"/>
            <a:ext cx="347663" cy="320675"/>
          </a:xfrm>
          <a:prstGeom prst="rightArrow">
            <a:avLst>
              <a:gd name="adj1" fmla="val 50000"/>
              <a:gd name="adj2" fmla="val 2710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08" name="Rectangle 157"/>
          <p:cNvSpPr>
            <a:spLocks noChangeArrowheads="1"/>
          </p:cNvSpPr>
          <p:nvPr/>
        </p:nvSpPr>
        <p:spPr bwMode="auto">
          <a:xfrm>
            <a:off x="5983287" y="4529857"/>
            <a:ext cx="387350" cy="290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07" name="Rectangle 158"/>
          <p:cNvSpPr>
            <a:spLocks noChangeArrowheads="1"/>
          </p:cNvSpPr>
          <p:nvPr/>
        </p:nvSpPr>
        <p:spPr bwMode="auto">
          <a:xfrm>
            <a:off x="2800350" y="5083894"/>
            <a:ext cx="387350" cy="2206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06" name="AutoShape 159"/>
          <p:cNvSpPr>
            <a:spLocks noChangeArrowheads="1"/>
          </p:cNvSpPr>
          <p:nvPr/>
        </p:nvSpPr>
        <p:spPr bwMode="auto">
          <a:xfrm rot="10800000">
            <a:off x="5948362" y="6153869"/>
            <a:ext cx="422275" cy="288925"/>
          </a:xfrm>
          <a:prstGeom prst="triangle">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405" name="Oval 160"/>
          <p:cNvSpPr>
            <a:spLocks noChangeArrowheads="1"/>
          </p:cNvSpPr>
          <p:nvPr/>
        </p:nvSpPr>
        <p:spPr bwMode="auto">
          <a:xfrm>
            <a:off x="5983287" y="5304557"/>
            <a:ext cx="344488" cy="3063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04" name="AutoShape 161"/>
          <p:cNvSpPr>
            <a:spLocks noChangeShapeType="1"/>
          </p:cNvSpPr>
          <p:nvPr/>
        </p:nvSpPr>
        <p:spPr bwMode="auto">
          <a:xfrm rot="5400000">
            <a:off x="472877" y="1119411"/>
            <a:ext cx="133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03" name="AutoShape 162"/>
          <p:cNvSpPr>
            <a:spLocks noChangeShapeType="1"/>
          </p:cNvSpPr>
          <p:nvPr/>
        </p:nvSpPr>
        <p:spPr bwMode="auto">
          <a:xfrm rot="5400000">
            <a:off x="464343" y="1596951"/>
            <a:ext cx="173037"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02" name="AutoShape 163"/>
          <p:cNvSpPr>
            <a:spLocks noChangeShapeType="1"/>
          </p:cNvSpPr>
          <p:nvPr/>
        </p:nvSpPr>
        <p:spPr bwMode="auto">
          <a:xfrm rot="5400000">
            <a:off x="2849141" y="1047403"/>
            <a:ext cx="133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01" name="AutoShape 164"/>
          <p:cNvSpPr>
            <a:spLocks noChangeShapeType="1"/>
          </p:cNvSpPr>
          <p:nvPr/>
        </p:nvSpPr>
        <p:spPr bwMode="auto">
          <a:xfrm rot="5400000">
            <a:off x="2832893" y="1446138"/>
            <a:ext cx="12858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400" name="AutoShape 165"/>
          <p:cNvSpPr>
            <a:spLocks noChangeShapeType="1"/>
          </p:cNvSpPr>
          <p:nvPr/>
        </p:nvSpPr>
        <p:spPr bwMode="auto">
          <a:xfrm rot="5400000">
            <a:off x="2837655" y="1876351"/>
            <a:ext cx="11906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9" name="AutoShape 166"/>
          <p:cNvSpPr>
            <a:spLocks noChangeShapeType="1"/>
          </p:cNvSpPr>
          <p:nvPr/>
        </p:nvSpPr>
        <p:spPr bwMode="auto">
          <a:xfrm rot="5400000">
            <a:off x="2801937" y="2208932"/>
            <a:ext cx="1905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8" name="AutoShape 167"/>
          <p:cNvSpPr>
            <a:spLocks noChangeShapeType="1"/>
          </p:cNvSpPr>
          <p:nvPr/>
        </p:nvSpPr>
        <p:spPr bwMode="auto">
          <a:xfrm rot="5400000">
            <a:off x="2812255" y="2695501"/>
            <a:ext cx="16986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7" name="AutoShape 168"/>
          <p:cNvSpPr>
            <a:spLocks noChangeShapeType="1"/>
          </p:cNvSpPr>
          <p:nvPr/>
        </p:nvSpPr>
        <p:spPr bwMode="auto">
          <a:xfrm rot="5400000">
            <a:off x="2805906" y="3033638"/>
            <a:ext cx="182562"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6" name="AutoShape 169"/>
          <p:cNvSpPr>
            <a:spLocks noChangeShapeType="1"/>
          </p:cNvSpPr>
          <p:nvPr/>
        </p:nvSpPr>
        <p:spPr bwMode="auto">
          <a:xfrm rot="5400000">
            <a:off x="2852737" y="3475757"/>
            <a:ext cx="88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5" name="AutoShape 170"/>
          <p:cNvSpPr>
            <a:spLocks noChangeShapeType="1"/>
          </p:cNvSpPr>
          <p:nvPr/>
        </p:nvSpPr>
        <p:spPr bwMode="auto">
          <a:xfrm rot="5400000">
            <a:off x="2852737" y="3872632"/>
            <a:ext cx="88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4" name="AutoShape 171"/>
          <p:cNvSpPr>
            <a:spLocks noChangeShapeType="1"/>
          </p:cNvSpPr>
          <p:nvPr/>
        </p:nvSpPr>
        <p:spPr bwMode="auto">
          <a:xfrm rot="5400000">
            <a:off x="2822574" y="4298082"/>
            <a:ext cx="1492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3" name="AutoShape 172"/>
          <p:cNvSpPr>
            <a:spLocks noChangeShapeType="1"/>
          </p:cNvSpPr>
          <p:nvPr/>
        </p:nvSpPr>
        <p:spPr bwMode="auto">
          <a:xfrm rot="5400000">
            <a:off x="2819399" y="4607645"/>
            <a:ext cx="1555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2" name="AutoShape 173"/>
          <p:cNvSpPr>
            <a:spLocks noChangeShapeType="1"/>
          </p:cNvSpPr>
          <p:nvPr/>
        </p:nvSpPr>
        <p:spPr bwMode="auto">
          <a:xfrm rot="5400000">
            <a:off x="2850355" y="5038651"/>
            <a:ext cx="9366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1" name="AutoShape 174"/>
          <p:cNvSpPr>
            <a:spLocks noChangeShapeType="1"/>
          </p:cNvSpPr>
          <p:nvPr/>
        </p:nvSpPr>
        <p:spPr bwMode="auto">
          <a:xfrm rot="5400000">
            <a:off x="2809081" y="5392663"/>
            <a:ext cx="176212"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90" name="AutoShape 175"/>
          <p:cNvSpPr>
            <a:spLocks noChangeShapeType="1"/>
          </p:cNvSpPr>
          <p:nvPr/>
        </p:nvSpPr>
        <p:spPr bwMode="auto">
          <a:xfrm rot="5400000">
            <a:off x="2832099" y="5676032"/>
            <a:ext cx="1301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9" name="AutoShape 176"/>
          <p:cNvSpPr>
            <a:spLocks noChangeShapeType="1"/>
          </p:cNvSpPr>
          <p:nvPr/>
        </p:nvSpPr>
        <p:spPr bwMode="auto">
          <a:xfrm rot="5400000">
            <a:off x="2802731" y="6129263"/>
            <a:ext cx="188912"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8" name="AutoShape 177"/>
          <p:cNvSpPr>
            <a:spLocks noChangeShapeType="1"/>
          </p:cNvSpPr>
          <p:nvPr/>
        </p:nvSpPr>
        <p:spPr bwMode="auto">
          <a:xfrm rot="5400000">
            <a:off x="6110287" y="4482232"/>
            <a:ext cx="9207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7" name="AutoShape 178"/>
          <p:cNvSpPr>
            <a:spLocks noChangeShapeType="1"/>
          </p:cNvSpPr>
          <p:nvPr/>
        </p:nvSpPr>
        <p:spPr bwMode="auto">
          <a:xfrm rot="5400000">
            <a:off x="6107906" y="4868788"/>
            <a:ext cx="96838"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6" name="AutoShape 179"/>
          <p:cNvSpPr>
            <a:spLocks noChangeShapeType="1"/>
          </p:cNvSpPr>
          <p:nvPr/>
        </p:nvSpPr>
        <p:spPr bwMode="auto">
          <a:xfrm rot="5400000">
            <a:off x="6115843" y="5264076"/>
            <a:ext cx="8096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5" name="AutoShape 180"/>
          <p:cNvSpPr>
            <a:spLocks noChangeShapeType="1"/>
          </p:cNvSpPr>
          <p:nvPr/>
        </p:nvSpPr>
        <p:spPr bwMode="auto">
          <a:xfrm rot="5400000">
            <a:off x="6054725" y="5712544"/>
            <a:ext cx="2032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4" name="AutoShape 181"/>
          <p:cNvSpPr>
            <a:spLocks noChangeShapeType="1"/>
          </p:cNvSpPr>
          <p:nvPr/>
        </p:nvSpPr>
        <p:spPr bwMode="auto">
          <a:xfrm rot="5400000">
            <a:off x="6062662" y="6058620"/>
            <a:ext cx="1873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3" name="AutoShape 182"/>
          <p:cNvSpPr>
            <a:spLocks noChangeShapeType="1"/>
          </p:cNvSpPr>
          <p:nvPr/>
        </p:nvSpPr>
        <p:spPr bwMode="auto">
          <a:xfrm rot="10800000">
            <a:off x="550862" y="3521794"/>
            <a:ext cx="23463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2" name="AutoShape 183"/>
          <p:cNvSpPr>
            <a:spLocks noChangeShapeType="1"/>
          </p:cNvSpPr>
          <p:nvPr/>
        </p:nvSpPr>
        <p:spPr bwMode="auto">
          <a:xfrm rot="5400000">
            <a:off x="-273845" y="2695501"/>
            <a:ext cx="164941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81" name="AutoShape 184"/>
          <p:cNvSpPr>
            <a:spLocks noChangeShapeType="1"/>
          </p:cNvSpPr>
          <p:nvPr/>
        </p:nvSpPr>
        <p:spPr bwMode="auto">
          <a:xfrm flipV="1">
            <a:off x="2897187" y="6525344"/>
            <a:ext cx="2774950" cy="9525"/>
          </a:xfrm>
          <a:prstGeom prst="bentConnector3">
            <a:avLst>
              <a:gd name="adj1" fmla="val 50000"/>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380" name="AutoShape 185"/>
          <p:cNvSpPr>
            <a:spLocks noChangeShapeType="1"/>
          </p:cNvSpPr>
          <p:nvPr/>
        </p:nvSpPr>
        <p:spPr bwMode="auto">
          <a:xfrm rot="5400000">
            <a:off x="2805906" y="6443588"/>
            <a:ext cx="182562"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79" name="AutoShape 186"/>
          <p:cNvSpPr>
            <a:spLocks noChangeShapeType="1"/>
          </p:cNvSpPr>
          <p:nvPr/>
        </p:nvSpPr>
        <p:spPr bwMode="auto">
          <a:xfrm rot="16200000">
            <a:off x="4323556" y="5186288"/>
            <a:ext cx="2697162"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78" name="AutoShape 187"/>
          <p:cNvSpPr>
            <a:spLocks noChangeShapeType="1"/>
          </p:cNvSpPr>
          <p:nvPr/>
        </p:nvSpPr>
        <p:spPr bwMode="auto">
          <a:xfrm flipV="1">
            <a:off x="5672137" y="3828182"/>
            <a:ext cx="484188" cy="9525"/>
          </a:xfrm>
          <a:prstGeom prst="bentConnector3">
            <a:avLst>
              <a:gd name="adj1" fmla="val 49838"/>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377" name="AutoShape 188"/>
          <p:cNvSpPr>
            <a:spLocks noChangeShapeType="1"/>
          </p:cNvSpPr>
          <p:nvPr/>
        </p:nvSpPr>
        <p:spPr bwMode="auto">
          <a:xfrm rot="5400000">
            <a:off x="6005512" y="3978995"/>
            <a:ext cx="301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6376" name="Text Box 189"/>
          <p:cNvSpPr txBox="1">
            <a:spLocks noChangeArrowheads="1"/>
          </p:cNvSpPr>
          <p:nvPr/>
        </p:nvSpPr>
        <p:spPr bwMode="auto">
          <a:xfrm>
            <a:off x="5616575" y="1121494"/>
            <a:ext cx="3079750" cy="12334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bmk="_Toc325982883">
                <a:ln>
                  <a:noFill/>
                </a:ln>
                <a:solidFill>
                  <a:srgbClr val="365F91"/>
                </a:solidFill>
                <a:effectLst/>
                <a:latin typeface="Cambria" pitchFamily="18" charset="0"/>
                <a:ea typeface="Times New Roman" pitchFamily="18" charset="0"/>
                <a:cs typeface="Times New Roman" pitchFamily="18" charset="0"/>
              </a:rPr>
              <a:t>D</a:t>
            </a:r>
            <a:r>
              <a:rPr kumimoji="0" lang="es-MX" sz="1400" b="1" i="0" u="none" strike="noStrike" cap="none" normalizeH="0" baseline="0" smtClean="0" bmk="">
                <a:ln>
                  <a:noFill/>
                </a:ln>
                <a:solidFill>
                  <a:srgbClr val="365F91"/>
                </a:solidFill>
                <a:effectLst/>
                <a:latin typeface="Cambria" pitchFamily="18" charset="0"/>
                <a:ea typeface="Times New Roman" pitchFamily="18" charset="0"/>
                <a:cs typeface="Times New Roman" pitchFamily="18" charset="0"/>
              </a:rPr>
              <a:t>IAGRAMA DE FLUJO DEL PROCESO DE ELABORACIÓN DE UNA GRAN EMPRESA</a:t>
            </a:r>
            <a:endParaRPr kumimoji="0" lang="es-MX" sz="1400" b="1" i="0" u="none" strike="noStrike" cap="none" normalizeH="0" baseline="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75" name="Text Box 190"/>
          <p:cNvSpPr txBox="1">
            <a:spLocks noChangeArrowheads="1"/>
          </p:cNvSpPr>
          <p:nvPr/>
        </p:nvSpPr>
        <p:spPr bwMode="auto">
          <a:xfrm>
            <a:off x="827584" y="764704"/>
            <a:ext cx="1870075"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Mezclado de la pectina y azúcar</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74" name="Text Box 191"/>
          <p:cNvSpPr txBox="1">
            <a:spLocks noChangeArrowheads="1"/>
          </p:cNvSpPr>
          <p:nvPr/>
        </p:nvSpPr>
        <p:spPr bwMode="auto">
          <a:xfrm>
            <a:off x="827584" y="1196752"/>
            <a:ext cx="160020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Agregado de agua y agitación </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73" name="Text Box 192"/>
          <p:cNvSpPr txBox="1">
            <a:spLocks noChangeArrowheads="1"/>
          </p:cNvSpPr>
          <p:nvPr/>
        </p:nvSpPr>
        <p:spPr bwMode="auto">
          <a:xfrm>
            <a:off x="822325" y="1712044"/>
            <a:ext cx="1717675"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mezclado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72" name="Text Box 193"/>
          <p:cNvSpPr txBox="1">
            <a:spLocks noChangeArrowheads="1"/>
          </p:cNvSpPr>
          <p:nvPr/>
        </p:nvSpPr>
        <p:spPr bwMode="auto">
          <a:xfrm>
            <a:off x="3275856" y="764704"/>
            <a:ext cx="1782762"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Recepción de la materia prima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71" name="Text Box 194"/>
          <p:cNvSpPr txBox="1">
            <a:spLocks noChangeArrowheads="1"/>
          </p:cNvSpPr>
          <p:nvPr/>
        </p:nvSpPr>
        <p:spPr bwMode="auto">
          <a:xfrm>
            <a:off x="3275856" y="1052736"/>
            <a:ext cx="2151062" cy="2524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Transporte al almacén de materia prima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70" name="Text Box 195"/>
          <p:cNvSpPr txBox="1">
            <a:spLocks noChangeArrowheads="1"/>
          </p:cNvSpPr>
          <p:nvPr/>
        </p:nvSpPr>
        <p:spPr bwMode="auto">
          <a:xfrm>
            <a:off x="3254375" y="1592982"/>
            <a:ext cx="22923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Almacenamiento temporal de materia prima</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9" name="Text Box 196"/>
          <p:cNvSpPr txBox="1">
            <a:spLocks noChangeArrowheads="1"/>
          </p:cNvSpPr>
          <p:nvPr/>
        </p:nvSpPr>
        <p:spPr bwMode="auto">
          <a:xfrm>
            <a:off x="3240087" y="1937469"/>
            <a:ext cx="26225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pesado de ingredientes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8" name="Text Box 197"/>
          <p:cNvSpPr txBox="1">
            <a:spLocks noChangeArrowheads="1"/>
          </p:cNvSpPr>
          <p:nvPr/>
        </p:nvSpPr>
        <p:spPr bwMode="auto">
          <a:xfrm>
            <a:off x="3254375" y="2386732"/>
            <a:ext cx="1658937"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Pesado de ingredientes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7" name="Text Box 198"/>
          <p:cNvSpPr txBox="1">
            <a:spLocks noChangeArrowheads="1"/>
          </p:cNvSpPr>
          <p:nvPr/>
        </p:nvSpPr>
        <p:spPr bwMode="auto">
          <a:xfrm>
            <a:off x="3254375" y="2780432"/>
            <a:ext cx="1992312" cy="244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primer mezclado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6" name="Text Box 199"/>
          <p:cNvSpPr txBox="1">
            <a:spLocks noChangeArrowheads="1"/>
          </p:cNvSpPr>
          <p:nvPr/>
        </p:nvSpPr>
        <p:spPr bwMode="auto">
          <a:xfrm>
            <a:off x="3240087" y="3124919"/>
            <a:ext cx="26352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Primer mezclado del puré, azúcar y benzoato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5" name="Text Box 200"/>
          <p:cNvSpPr txBox="1">
            <a:spLocks noChangeArrowheads="1"/>
          </p:cNvSpPr>
          <p:nvPr/>
        </p:nvSpPr>
        <p:spPr bwMode="auto">
          <a:xfrm>
            <a:off x="3240087" y="3521794"/>
            <a:ext cx="1931988" cy="2143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Mezclado de la pectina y azúcar</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4" name="Text Box 201"/>
          <p:cNvSpPr txBox="1">
            <a:spLocks noChangeArrowheads="1"/>
          </p:cNvSpPr>
          <p:nvPr/>
        </p:nvSpPr>
        <p:spPr bwMode="auto">
          <a:xfrm>
            <a:off x="3240087" y="3915494"/>
            <a:ext cx="20002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Agregado de agua y agitación</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3" name="Text Box 202"/>
          <p:cNvSpPr txBox="1">
            <a:spLocks noChangeArrowheads="1"/>
          </p:cNvSpPr>
          <p:nvPr/>
        </p:nvSpPr>
        <p:spPr bwMode="auto">
          <a:xfrm>
            <a:off x="3240087" y="4382219"/>
            <a:ext cx="177800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mezclado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2" name="Text Box 203"/>
          <p:cNvSpPr txBox="1">
            <a:spLocks noChangeArrowheads="1"/>
          </p:cNvSpPr>
          <p:nvPr/>
        </p:nvSpPr>
        <p:spPr bwMode="auto">
          <a:xfrm>
            <a:off x="3254375" y="4683844"/>
            <a:ext cx="2079625" cy="3921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Mezcla del puré, azúcar y benzoato con pectina, azúcar y agua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1" name="Text Box 204"/>
          <p:cNvSpPr txBox="1">
            <a:spLocks noChangeArrowheads="1"/>
          </p:cNvSpPr>
          <p:nvPr/>
        </p:nvSpPr>
        <p:spPr bwMode="auto">
          <a:xfrm>
            <a:off x="3254375" y="4991819"/>
            <a:ext cx="2092325" cy="396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Verificación del % de sólidos solubles o concentración brix</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60" name="Text Box 205"/>
          <p:cNvSpPr txBox="1">
            <a:spLocks noChangeArrowheads="1"/>
          </p:cNvSpPr>
          <p:nvPr/>
        </p:nvSpPr>
        <p:spPr bwMode="auto">
          <a:xfrm>
            <a:off x="3267075" y="5480769"/>
            <a:ext cx="190500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mezclado final</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9" name="Text Box 206"/>
          <p:cNvSpPr txBox="1">
            <a:spLocks noChangeArrowheads="1"/>
          </p:cNvSpPr>
          <p:nvPr/>
        </p:nvSpPr>
        <p:spPr bwMode="auto">
          <a:xfrm>
            <a:off x="3286125" y="5760169"/>
            <a:ext cx="1782762"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Agitación y agregado de ingredientes finales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8" name="Text Box 207"/>
          <p:cNvSpPr txBox="1">
            <a:spLocks noChangeArrowheads="1"/>
          </p:cNvSpPr>
          <p:nvPr/>
        </p:nvSpPr>
        <p:spPr bwMode="auto">
          <a:xfrm>
            <a:off x="3286125" y="6153869"/>
            <a:ext cx="2058987" cy="1984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área de enfriado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7" name="Text Box 208"/>
          <p:cNvSpPr txBox="1">
            <a:spLocks noChangeArrowheads="1"/>
          </p:cNvSpPr>
          <p:nvPr/>
        </p:nvSpPr>
        <p:spPr bwMode="auto">
          <a:xfrm>
            <a:off x="6500812" y="4156794"/>
            <a:ext cx="676275"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Enfriado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6" name="Text Box 209"/>
          <p:cNvSpPr txBox="1">
            <a:spLocks noChangeArrowheads="1"/>
          </p:cNvSpPr>
          <p:nvPr/>
        </p:nvSpPr>
        <p:spPr bwMode="auto">
          <a:xfrm>
            <a:off x="6500812" y="4529857"/>
            <a:ext cx="1271588"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Inspección final</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5" name="Text Box 210"/>
          <p:cNvSpPr txBox="1">
            <a:spLocks noChangeArrowheads="1"/>
          </p:cNvSpPr>
          <p:nvPr/>
        </p:nvSpPr>
        <p:spPr bwMode="auto">
          <a:xfrm>
            <a:off x="6500812" y="4953719"/>
            <a:ext cx="1430338"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Envasado y tapado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4" name="Text Box 211"/>
          <p:cNvSpPr txBox="1">
            <a:spLocks noChangeArrowheads="1"/>
          </p:cNvSpPr>
          <p:nvPr/>
        </p:nvSpPr>
        <p:spPr bwMode="auto">
          <a:xfrm>
            <a:off x="6500812" y="5304557"/>
            <a:ext cx="830263"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Etiquetado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3" name="Text Box 212"/>
          <p:cNvSpPr txBox="1">
            <a:spLocks noChangeArrowheads="1"/>
          </p:cNvSpPr>
          <p:nvPr/>
        </p:nvSpPr>
        <p:spPr bwMode="auto">
          <a:xfrm>
            <a:off x="6500812" y="5760169"/>
            <a:ext cx="2643188" cy="2746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Transporte al almacén de productos terminados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2" name="Text Box 213"/>
          <p:cNvSpPr txBox="1">
            <a:spLocks noChangeArrowheads="1"/>
          </p:cNvSpPr>
          <p:nvPr/>
        </p:nvSpPr>
        <p:spPr bwMode="auto">
          <a:xfrm>
            <a:off x="6500812" y="6126882"/>
            <a:ext cx="2584450" cy="225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Manejo y almacenamiento del producto terminado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51" name="Text Box 214"/>
          <p:cNvSpPr txBox="1">
            <a:spLocks noChangeArrowheads="1"/>
          </p:cNvSpPr>
          <p:nvPr/>
        </p:nvSpPr>
        <p:spPr bwMode="auto">
          <a:xfrm>
            <a:off x="2843808" y="692696"/>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50" name="Text Box 215"/>
          <p:cNvSpPr txBox="1">
            <a:spLocks noChangeArrowheads="1"/>
          </p:cNvSpPr>
          <p:nvPr/>
        </p:nvSpPr>
        <p:spPr bwMode="auto">
          <a:xfrm>
            <a:off x="377824" y="1235794"/>
            <a:ext cx="347663"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9</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9" name="Text Box 216"/>
          <p:cNvSpPr txBox="1">
            <a:spLocks noChangeArrowheads="1"/>
          </p:cNvSpPr>
          <p:nvPr/>
        </p:nvSpPr>
        <p:spPr bwMode="auto">
          <a:xfrm>
            <a:off x="2741612" y="1510432"/>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3</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8" name="Text Box 217"/>
          <p:cNvSpPr txBox="1">
            <a:spLocks noChangeArrowheads="1"/>
          </p:cNvSpPr>
          <p:nvPr/>
        </p:nvSpPr>
        <p:spPr bwMode="auto">
          <a:xfrm>
            <a:off x="2689225" y="1889844"/>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7" name="Text Box 218"/>
          <p:cNvSpPr txBox="1">
            <a:spLocks noChangeArrowheads="1"/>
          </p:cNvSpPr>
          <p:nvPr/>
        </p:nvSpPr>
        <p:spPr bwMode="auto">
          <a:xfrm>
            <a:off x="2698750" y="2304182"/>
            <a:ext cx="4064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5</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6" name="Text Box 219"/>
          <p:cNvSpPr txBox="1">
            <a:spLocks noChangeArrowheads="1"/>
          </p:cNvSpPr>
          <p:nvPr/>
        </p:nvSpPr>
        <p:spPr bwMode="auto">
          <a:xfrm>
            <a:off x="2698750" y="2716932"/>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6</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5" name="Text Box 220"/>
          <p:cNvSpPr txBox="1">
            <a:spLocks noChangeArrowheads="1"/>
          </p:cNvSpPr>
          <p:nvPr/>
        </p:nvSpPr>
        <p:spPr bwMode="auto">
          <a:xfrm>
            <a:off x="2771800" y="1124744"/>
            <a:ext cx="406400" cy="280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s-MX" sz="1100" dirty="0" smtClean="0">
                <a:latin typeface="Calibri" pitchFamily="34" charset="0"/>
                <a:cs typeface="Times New Roman" pitchFamily="18" charset="0"/>
              </a:rPr>
              <a:t>2</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44" name="Text Box 221"/>
          <p:cNvSpPr txBox="1">
            <a:spLocks noChangeArrowheads="1"/>
          </p:cNvSpPr>
          <p:nvPr/>
        </p:nvSpPr>
        <p:spPr bwMode="auto">
          <a:xfrm>
            <a:off x="395536" y="692696"/>
            <a:ext cx="406400" cy="3063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8</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343" name="Text Box 222"/>
          <p:cNvSpPr txBox="1">
            <a:spLocks noChangeArrowheads="1"/>
          </p:cNvSpPr>
          <p:nvPr/>
        </p:nvSpPr>
        <p:spPr bwMode="auto">
          <a:xfrm>
            <a:off x="319087" y="1615207"/>
            <a:ext cx="406400" cy="32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2" name="Text Box 223"/>
          <p:cNvSpPr txBox="1">
            <a:spLocks noChangeArrowheads="1"/>
          </p:cNvSpPr>
          <p:nvPr/>
        </p:nvSpPr>
        <p:spPr bwMode="auto">
          <a:xfrm>
            <a:off x="2698750" y="312491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7</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1" name="Text Box 224"/>
          <p:cNvSpPr txBox="1">
            <a:spLocks noChangeArrowheads="1"/>
          </p:cNvSpPr>
          <p:nvPr/>
        </p:nvSpPr>
        <p:spPr bwMode="auto">
          <a:xfrm>
            <a:off x="2698750" y="3521794"/>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11</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40" name="Text Box 225"/>
          <p:cNvSpPr txBox="1">
            <a:spLocks noChangeArrowheads="1"/>
          </p:cNvSpPr>
          <p:nvPr/>
        </p:nvSpPr>
        <p:spPr bwMode="auto">
          <a:xfrm>
            <a:off x="2741612" y="393136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12</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9" name="Text Box 226"/>
          <p:cNvSpPr txBox="1">
            <a:spLocks noChangeArrowheads="1"/>
          </p:cNvSpPr>
          <p:nvPr/>
        </p:nvSpPr>
        <p:spPr bwMode="auto">
          <a:xfrm>
            <a:off x="2781300" y="4304432"/>
            <a:ext cx="406400" cy="301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13</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8" name="Text Box 227"/>
          <p:cNvSpPr txBox="1">
            <a:spLocks noChangeArrowheads="1"/>
          </p:cNvSpPr>
          <p:nvPr/>
        </p:nvSpPr>
        <p:spPr bwMode="auto">
          <a:xfrm>
            <a:off x="2741612" y="4729882"/>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7" name="Text Box 228"/>
          <p:cNvSpPr txBox="1">
            <a:spLocks noChangeArrowheads="1"/>
          </p:cNvSpPr>
          <p:nvPr/>
        </p:nvSpPr>
        <p:spPr bwMode="auto">
          <a:xfrm>
            <a:off x="2800350" y="5083894"/>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15</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6" name="Text Box 229"/>
          <p:cNvSpPr txBox="1">
            <a:spLocks noChangeArrowheads="1"/>
          </p:cNvSpPr>
          <p:nvPr/>
        </p:nvSpPr>
        <p:spPr bwMode="auto">
          <a:xfrm>
            <a:off x="2800350" y="5406157"/>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16</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5" name="Text Box 230"/>
          <p:cNvSpPr txBox="1">
            <a:spLocks noChangeArrowheads="1"/>
          </p:cNvSpPr>
          <p:nvPr/>
        </p:nvSpPr>
        <p:spPr bwMode="auto">
          <a:xfrm>
            <a:off x="2741612" y="576016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17</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4" name="Text Box 231"/>
          <p:cNvSpPr txBox="1">
            <a:spLocks noChangeArrowheads="1"/>
          </p:cNvSpPr>
          <p:nvPr/>
        </p:nvSpPr>
        <p:spPr bwMode="auto">
          <a:xfrm>
            <a:off x="2781300" y="6153869"/>
            <a:ext cx="40640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18</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3" name="Text Box 232"/>
          <p:cNvSpPr txBox="1">
            <a:spLocks noChangeArrowheads="1"/>
          </p:cNvSpPr>
          <p:nvPr/>
        </p:nvSpPr>
        <p:spPr bwMode="auto">
          <a:xfrm>
            <a:off x="5948362" y="414726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19</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2" name="Text Box 233"/>
          <p:cNvSpPr txBox="1">
            <a:spLocks noChangeArrowheads="1"/>
          </p:cNvSpPr>
          <p:nvPr/>
        </p:nvSpPr>
        <p:spPr bwMode="auto">
          <a:xfrm>
            <a:off x="5964237" y="4529857"/>
            <a:ext cx="406400" cy="290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20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1" name="Text Box 234"/>
          <p:cNvSpPr txBox="1">
            <a:spLocks noChangeArrowheads="1"/>
          </p:cNvSpPr>
          <p:nvPr/>
        </p:nvSpPr>
        <p:spPr bwMode="auto">
          <a:xfrm>
            <a:off x="5964237" y="495371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21</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30" name="Text Box 235"/>
          <p:cNvSpPr txBox="1">
            <a:spLocks noChangeArrowheads="1"/>
          </p:cNvSpPr>
          <p:nvPr/>
        </p:nvSpPr>
        <p:spPr bwMode="auto">
          <a:xfrm>
            <a:off x="5964237" y="5304557"/>
            <a:ext cx="4064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22</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29" name="Text Box 236"/>
          <p:cNvSpPr txBox="1">
            <a:spLocks noChangeArrowheads="1"/>
          </p:cNvSpPr>
          <p:nvPr/>
        </p:nvSpPr>
        <p:spPr bwMode="auto">
          <a:xfrm>
            <a:off x="5983287" y="5760169"/>
            <a:ext cx="406400" cy="225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23</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328" name="Text Box 237"/>
          <p:cNvSpPr txBox="1">
            <a:spLocks noChangeArrowheads="1"/>
          </p:cNvSpPr>
          <p:nvPr/>
        </p:nvSpPr>
        <p:spPr bwMode="auto">
          <a:xfrm>
            <a:off x="5983287" y="6153869"/>
            <a:ext cx="517525"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24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429" name="Rectangle 34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s-MX"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s-MX"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6479" name="Rectangle 39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3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3789040"/>
            <a:ext cx="2483768" cy="2780928"/>
          </a:xfrm>
          <a:prstGeom prst="rect">
            <a:avLst/>
          </a:prstGeom>
          <a:noFill/>
        </p:spPr>
      </p:pic>
      <p:sp>
        <p:nvSpPr>
          <p:cNvPr id="6" name="5 CuadroTexto"/>
          <p:cNvSpPr txBox="1"/>
          <p:nvPr/>
        </p:nvSpPr>
        <p:spPr>
          <a:xfrm>
            <a:off x="971600" y="476672"/>
            <a:ext cx="691276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400" b="1" dirty="0" smtClean="0"/>
              <a:t>FACTORES QUE INFLUYEN EN LA OFERTA</a:t>
            </a:r>
          </a:p>
        </p:txBody>
      </p:sp>
      <p:sp>
        <p:nvSpPr>
          <p:cNvPr id="87043" name="Text Box 3"/>
          <p:cNvSpPr txBox="1">
            <a:spLocks noChangeArrowheads="1"/>
          </p:cNvSpPr>
          <p:nvPr/>
        </p:nvSpPr>
        <p:spPr bwMode="auto">
          <a:xfrm>
            <a:off x="1043608" y="6359525"/>
            <a:ext cx="5256584" cy="498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MX" sz="1100" b="1" i="0" u="none" strike="noStrike" cap="none" normalizeH="0" baseline="0" dirty="0" smtClean="0">
                <a:ln>
                  <a:noFill/>
                </a:ln>
                <a:solidFill>
                  <a:schemeClr val="tx1"/>
                </a:solidFill>
                <a:effectLst/>
                <a:latin typeface="Calibri" pitchFamily="34" charset="0"/>
                <a:cs typeface="Arial" pitchFamily="34" charset="0"/>
              </a:rPr>
              <a:t>FUENTE: SECOFI (Secretaría de Comercio y Fomento Industrial</a:t>
            </a:r>
            <a:endParaRPr kumimoji="0" lang="es-MX"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6444208" y="2708920"/>
            <a:ext cx="2304256" cy="830997"/>
          </a:xfrm>
          <a:prstGeom prst="rect">
            <a:avLst/>
          </a:prstGeom>
          <a:noFill/>
        </p:spPr>
        <p:txBody>
          <a:bodyPr wrap="square" rtlCol="0">
            <a:spAutoFit/>
          </a:bodyPr>
          <a:lstStyle/>
          <a:p>
            <a:r>
              <a:rPr lang="es-MX" sz="1200" b="1" dirty="0" smtClean="0">
                <a:solidFill>
                  <a:srgbClr val="0070C0"/>
                </a:solidFill>
              </a:rPr>
              <a:t>PRINCIPALES PRODUCTORES DE MERMELADA DENTRO DEL AMBITO NACIONAL.</a:t>
            </a:r>
          </a:p>
        </p:txBody>
      </p:sp>
      <p:graphicFrame>
        <p:nvGraphicFramePr>
          <p:cNvPr id="8" name="7 Tabla"/>
          <p:cNvGraphicFramePr>
            <a:graphicFrameLocks noGrp="1"/>
          </p:cNvGraphicFramePr>
          <p:nvPr/>
        </p:nvGraphicFramePr>
        <p:xfrm>
          <a:off x="1043608" y="2780928"/>
          <a:ext cx="5328592" cy="3551292"/>
        </p:xfrm>
        <a:graphic>
          <a:graphicData uri="http://schemas.openxmlformats.org/drawingml/2006/table">
            <a:tbl>
              <a:tblPr/>
              <a:tblGrid>
                <a:gridCol w="3462719"/>
                <a:gridCol w="1865873"/>
              </a:tblGrid>
              <a:tr h="483137">
                <a:tc>
                  <a:txBody>
                    <a:bodyPr/>
                    <a:lstStyle/>
                    <a:p>
                      <a:pPr>
                        <a:lnSpc>
                          <a:spcPct val="115000"/>
                        </a:lnSpc>
                        <a:spcAft>
                          <a:spcPts val="0"/>
                        </a:spcAft>
                      </a:pPr>
                      <a:r>
                        <a:rPr lang="es-MX" sz="1200" dirty="0">
                          <a:solidFill>
                            <a:srgbClr val="000000"/>
                          </a:solidFill>
                          <a:latin typeface="Calibri"/>
                          <a:ea typeface="Times New Roman"/>
                          <a:cs typeface="Times New Roman"/>
                        </a:rPr>
                        <a:t>NOMBRE</a:t>
                      </a:r>
                      <a:endParaRPr lang="es-MX" sz="1100" dirty="0">
                        <a:solidFill>
                          <a:srgbClr val="000000"/>
                        </a:solidFill>
                        <a:latin typeface="Calibri"/>
                        <a:ea typeface="Calibri"/>
                        <a:cs typeface="Times New Roman"/>
                      </a:endParaRPr>
                    </a:p>
                  </a:txBody>
                  <a:tcPr marL="68580" marR="68580"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nSpc>
                          <a:spcPct val="115000"/>
                        </a:lnSpc>
                        <a:spcAft>
                          <a:spcPts val="0"/>
                        </a:spcAft>
                      </a:pPr>
                      <a:r>
                        <a:rPr lang="es-MX" sz="1200">
                          <a:solidFill>
                            <a:srgbClr val="000000"/>
                          </a:solidFill>
                          <a:latin typeface="Calibri"/>
                          <a:ea typeface="Times New Roman"/>
                          <a:cs typeface="Times New Roman"/>
                        </a:rPr>
                        <a:t>LOCALIZACIÓN</a:t>
                      </a:r>
                      <a:endParaRPr lang="es-MX" sz="1100">
                        <a:solidFill>
                          <a:srgbClr val="000000"/>
                        </a:solidFill>
                        <a:latin typeface="Calibri"/>
                        <a:ea typeface="Calibri"/>
                        <a:cs typeface="Times New Roman"/>
                      </a:endParaRPr>
                    </a:p>
                  </a:txBody>
                  <a:tcPr marL="68580" marR="68580"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r h="295941">
                <a:tc>
                  <a:txBody>
                    <a:bodyPr/>
                    <a:lstStyle/>
                    <a:p>
                      <a:pPr>
                        <a:lnSpc>
                          <a:spcPct val="115000"/>
                        </a:lnSpc>
                        <a:spcAft>
                          <a:spcPts val="0"/>
                        </a:spcAft>
                      </a:pPr>
                      <a:r>
                        <a:rPr lang="es-MX" sz="1100">
                          <a:solidFill>
                            <a:srgbClr val="000000"/>
                          </a:solidFill>
                          <a:latin typeface="Calibri"/>
                          <a:ea typeface="Times New Roman"/>
                          <a:cs typeface="Times New Roman"/>
                        </a:rPr>
                        <a:t>Alimentos del Fuerte,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Sinaloa, Tlaxcala</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D3DFEE"/>
                    </a:solidFill>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Anderson Clayton &amp; Co</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Estado de México</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295941">
                <a:tc>
                  <a:txBody>
                    <a:bodyPr/>
                    <a:lstStyle/>
                    <a:p>
                      <a:pPr>
                        <a:lnSpc>
                          <a:spcPct val="115000"/>
                        </a:lnSpc>
                        <a:spcAft>
                          <a:spcPts val="0"/>
                        </a:spcAft>
                      </a:pPr>
                      <a:r>
                        <a:rPr lang="es-MX" sz="1100">
                          <a:solidFill>
                            <a:srgbClr val="000000"/>
                          </a:solidFill>
                          <a:latin typeface="Calibri"/>
                          <a:ea typeface="Times New Roman"/>
                          <a:cs typeface="Times New Roman"/>
                        </a:rPr>
                        <a:t>Ann O'Brien,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Guanajuato</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3DFEE"/>
                    </a:solidFill>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Blázquez Rodríguez Carlos Roberto</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Distrito Federal</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Conservas La Costeña,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dirty="0">
                          <a:solidFill>
                            <a:srgbClr val="000000"/>
                          </a:solidFill>
                          <a:latin typeface="Calibri"/>
                          <a:ea typeface="Times New Roman"/>
                          <a:cs typeface="Times New Roman"/>
                        </a:rPr>
                        <a:t>Estado de México</a:t>
                      </a:r>
                      <a:endParaRPr lang="es-MX" sz="1100" dirty="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3DFEE"/>
                    </a:solidFill>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´Del Centro, S.A.</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Distrito Federal</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280406">
                <a:tc>
                  <a:txBody>
                    <a:bodyPr/>
                    <a:lstStyle/>
                    <a:p>
                      <a:pPr>
                        <a:lnSpc>
                          <a:spcPct val="115000"/>
                        </a:lnSpc>
                        <a:spcAft>
                          <a:spcPts val="0"/>
                        </a:spcAft>
                      </a:pPr>
                      <a:r>
                        <a:rPr lang="es-MX" sz="1100">
                          <a:solidFill>
                            <a:srgbClr val="000000"/>
                          </a:solidFill>
                          <a:latin typeface="Calibri"/>
                          <a:ea typeface="Times New Roman"/>
                          <a:cs typeface="Times New Roman"/>
                        </a:rPr>
                        <a:t>Grupo industrial Sanna,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Distrito Federal</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3DFEE"/>
                    </a:solidFill>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Kraft Foods de México,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Distrito Federal</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27011">
                <a:tc>
                  <a:txBody>
                    <a:bodyPr/>
                    <a:lstStyle/>
                    <a:p>
                      <a:pPr>
                        <a:lnSpc>
                          <a:spcPct val="115000"/>
                        </a:lnSpc>
                        <a:spcAft>
                          <a:spcPts val="0"/>
                        </a:spcAft>
                      </a:pPr>
                      <a:r>
                        <a:rPr lang="es-MX" sz="1100">
                          <a:solidFill>
                            <a:srgbClr val="000000"/>
                          </a:solidFill>
                          <a:latin typeface="Calibri"/>
                          <a:ea typeface="Times New Roman"/>
                          <a:cs typeface="Times New Roman"/>
                        </a:rPr>
                        <a:t>Mc Cormick de México,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a:solidFill>
                            <a:srgbClr val="000000"/>
                          </a:solidFill>
                          <a:latin typeface="Calibri"/>
                          <a:ea typeface="Times New Roman"/>
                          <a:cs typeface="Times New Roman"/>
                        </a:rPr>
                        <a:t>Distrito Federal</a:t>
                      </a:r>
                      <a:endParaRPr lang="es-MX" sz="110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3DFEE"/>
                    </a:solidFill>
                  </a:tcPr>
                </a:tc>
              </a:tr>
              <a:tr h="311476">
                <a:tc>
                  <a:txBody>
                    <a:bodyPr/>
                    <a:lstStyle/>
                    <a:p>
                      <a:pPr>
                        <a:lnSpc>
                          <a:spcPct val="115000"/>
                        </a:lnSpc>
                        <a:spcAft>
                          <a:spcPts val="0"/>
                        </a:spcAft>
                      </a:pPr>
                      <a:r>
                        <a:rPr lang="es-MX" sz="1100">
                          <a:solidFill>
                            <a:srgbClr val="000000"/>
                          </a:solidFill>
                          <a:latin typeface="Calibri"/>
                          <a:ea typeface="Times New Roman"/>
                          <a:cs typeface="Times New Roman"/>
                        </a:rPr>
                        <a:t>Productos Corinter, S.A. de C.V.</a:t>
                      </a:r>
                      <a:endParaRPr lang="es-MX" sz="1100">
                        <a:solidFill>
                          <a:srgbClr val="000000"/>
                        </a:solidFill>
                        <a:latin typeface="Calibri"/>
                        <a:ea typeface="Calibri"/>
                        <a:cs typeface="Times New Roman"/>
                      </a:endParaRPr>
                    </a:p>
                  </a:txBody>
                  <a:tcPr marL="68580" marR="68580"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nSpc>
                          <a:spcPct val="115000"/>
                        </a:lnSpc>
                        <a:spcAft>
                          <a:spcPts val="0"/>
                        </a:spcAft>
                      </a:pPr>
                      <a:r>
                        <a:rPr lang="es-MX" sz="1100" dirty="0">
                          <a:solidFill>
                            <a:srgbClr val="000000"/>
                          </a:solidFill>
                          <a:latin typeface="Calibri"/>
                          <a:ea typeface="Times New Roman"/>
                          <a:cs typeface="Times New Roman"/>
                        </a:rPr>
                        <a:t>Distrito Federal</a:t>
                      </a:r>
                      <a:endParaRPr lang="es-MX" sz="1100" dirty="0">
                        <a:solidFill>
                          <a:srgbClr val="000000"/>
                        </a:solidFill>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tr>
            </a:tbl>
          </a:graphicData>
        </a:graphic>
      </p:graphicFrame>
      <p:sp>
        <p:nvSpPr>
          <p:cNvPr id="9" name="8 CuadroTexto"/>
          <p:cNvSpPr txBox="1"/>
          <p:nvPr/>
        </p:nvSpPr>
        <p:spPr>
          <a:xfrm>
            <a:off x="1043608" y="1268760"/>
            <a:ext cx="7416824" cy="1600438"/>
          </a:xfrm>
          <a:prstGeom prst="rect">
            <a:avLst/>
          </a:prstGeom>
          <a:noFill/>
        </p:spPr>
        <p:txBody>
          <a:bodyPr wrap="square" rtlCol="0">
            <a:spAutoFit/>
          </a:bodyPr>
          <a:lstStyle/>
          <a:p>
            <a:r>
              <a:rPr lang="es-MX" sz="1600" dirty="0" smtClean="0"/>
              <a:t>Resulta indispensable conocer la cantidad de productores y su tendencia a incrementarse o disminuir, con objeto de analizar en detalle a las empresas participantes en el sector, identificar a los lideres, los factores de competitividad y las oportunidades para las pequeñas empresas y talleres artesanales que elaboran mermeladas. </a:t>
            </a:r>
          </a:p>
          <a:p>
            <a:endParaRPr lang="es-MX"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71600" y="188640"/>
            <a:ext cx="8172400"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400" b="1" dirty="0" smtClean="0"/>
              <a:t>INDICE DE EXPORTACIONES DE LA MERMELADA</a:t>
            </a:r>
          </a:p>
        </p:txBody>
      </p:sp>
      <p:pic>
        <p:nvPicPr>
          <p:cNvPr id="45059" name="Picture 3"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0" name="Picture 4"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1" name="Picture 5"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2" name="Picture 6"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3" name="Picture 7"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4" name="Picture 8"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5" name="Picture 9"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6" name="Picture 10"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pic>
        <p:nvPicPr>
          <p:cNvPr id="45067" name="Picture 11" descr="http://www.economia-snci.gob.mx/siavi4/images/questionpeke.gif"/>
          <p:cNvPicPr>
            <a:picLocks noChangeAspect="1" noChangeArrowheads="1"/>
          </p:cNvPicPr>
          <p:nvPr/>
        </p:nvPicPr>
        <p:blipFill>
          <a:blip r:embed="rId3" cstate="print"/>
          <a:srcRect/>
          <a:stretch>
            <a:fillRect/>
          </a:stretch>
        </p:blipFill>
        <p:spPr bwMode="auto">
          <a:xfrm>
            <a:off x="0" y="0"/>
            <a:ext cx="171450" cy="171450"/>
          </a:xfrm>
          <a:prstGeom prst="rect">
            <a:avLst/>
          </a:prstGeom>
          <a:noFill/>
        </p:spPr>
      </p:pic>
      <p:sp>
        <p:nvSpPr>
          <p:cNvPr id="4507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5057" name="Text Box 1"/>
          <p:cNvSpPr txBox="1">
            <a:spLocks noChangeArrowheads="1"/>
          </p:cNvSpPr>
          <p:nvPr/>
        </p:nvSpPr>
        <p:spPr bwMode="auto">
          <a:xfrm>
            <a:off x="563563" y="214313"/>
            <a:ext cx="3571875" cy="279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p:txBody>
      </p:sp>
      <p:graphicFrame>
        <p:nvGraphicFramePr>
          <p:cNvPr id="16" name="15 Tabla"/>
          <p:cNvGraphicFramePr>
            <a:graphicFrameLocks noGrp="1"/>
          </p:cNvGraphicFramePr>
          <p:nvPr/>
        </p:nvGraphicFramePr>
        <p:xfrm>
          <a:off x="0" y="786077"/>
          <a:ext cx="9144000" cy="6071923"/>
        </p:xfrm>
        <a:graphic>
          <a:graphicData uri="http://schemas.openxmlformats.org/drawingml/2006/table">
            <a:tbl>
              <a:tblPr/>
              <a:tblGrid>
                <a:gridCol w="1932976"/>
                <a:gridCol w="922040"/>
                <a:gridCol w="786123"/>
                <a:gridCol w="786123"/>
                <a:gridCol w="786123"/>
                <a:gridCol w="786123"/>
                <a:gridCol w="786123"/>
                <a:gridCol w="786123"/>
                <a:gridCol w="786123"/>
                <a:gridCol w="786123"/>
              </a:tblGrid>
              <a:tr h="626186">
                <a:tc>
                  <a:txBody>
                    <a:bodyPr/>
                    <a:lstStyle/>
                    <a:p>
                      <a:pPr algn="ctr">
                        <a:lnSpc>
                          <a:spcPct val="115000"/>
                        </a:lnSpc>
                        <a:spcAft>
                          <a:spcPts val="0"/>
                        </a:spcAft>
                      </a:pPr>
                      <a:r>
                        <a:rPr lang="es-MX" sz="1050" b="1" dirty="0">
                          <a:solidFill>
                            <a:srgbClr val="000000"/>
                          </a:solidFill>
                          <a:latin typeface="Arial"/>
                          <a:ea typeface="Times New Roman"/>
                          <a:cs typeface="Times New Roman"/>
                        </a:rPr>
                        <a:t>EXPORTACIONES</a:t>
                      </a:r>
                      <a:endParaRPr lang="es-MX" sz="1100" dirty="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2011</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2010</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2009</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2008</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2007</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2006</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2005</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2004</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050" b="1">
                          <a:solidFill>
                            <a:srgbClr val="000000"/>
                          </a:solidFill>
                          <a:latin typeface="Arial"/>
                          <a:ea typeface="Times New Roman"/>
                          <a:cs typeface="Times New Roman"/>
                        </a:rPr>
                        <a:t>Valor</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2003</a:t>
                      </a:r>
                      <a:br>
                        <a:rPr lang="es-MX" sz="1050" b="1">
                          <a:solidFill>
                            <a:srgbClr val="000000"/>
                          </a:solidFill>
                          <a:latin typeface="Arial"/>
                          <a:ea typeface="Times New Roman"/>
                          <a:cs typeface="Times New Roman"/>
                        </a:rPr>
                      </a:br>
                      <a:r>
                        <a:rPr lang="es-MX" sz="1050" b="1">
                          <a:solidFill>
                            <a:srgbClr val="000000"/>
                          </a:solidFill>
                          <a:latin typeface="Arial"/>
                          <a:ea typeface="Times New Roman"/>
                          <a:cs typeface="Times New Roman"/>
                        </a:rPr>
                        <a:t>ene-dic</a:t>
                      </a:r>
                      <a:endParaRPr lang="es-MX" sz="11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r h="200059">
                <a:tc>
                  <a:txBody>
                    <a:bodyPr/>
                    <a:lstStyle/>
                    <a:p>
                      <a:pPr algn="l">
                        <a:lnSpc>
                          <a:spcPct val="115000"/>
                        </a:lnSpc>
                        <a:spcAft>
                          <a:spcPts val="0"/>
                        </a:spcAft>
                      </a:pPr>
                      <a:r>
                        <a:rPr lang="es-MX" sz="1050" b="1" dirty="0">
                          <a:solidFill>
                            <a:srgbClr val="000000"/>
                          </a:solidFill>
                          <a:latin typeface="Arial"/>
                          <a:ea typeface="Times New Roman"/>
                          <a:cs typeface="Times New Roman"/>
                        </a:rPr>
                        <a:t>Total</a:t>
                      </a:r>
                      <a:endParaRPr lang="es-MX" sz="1100" dirty="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1,069,510</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796,131</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671,975</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900,521</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778,916</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805,952</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534,133</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685,997</a:t>
                      </a:r>
                      <a:endParaRPr lang="es-MX" sz="11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487,898</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D3DFEE"/>
                    </a:solidFill>
                  </a:tcPr>
                </a:tc>
              </a:tr>
              <a:tr h="412894">
                <a:tc>
                  <a:txBody>
                    <a:bodyPr/>
                    <a:lstStyle/>
                    <a:p>
                      <a:pPr algn="l">
                        <a:lnSpc>
                          <a:spcPct val="115000"/>
                        </a:lnSpc>
                        <a:spcAft>
                          <a:spcPts val="0"/>
                        </a:spcAft>
                      </a:pPr>
                      <a:r>
                        <a:rPr lang="es-MX" sz="1050" b="1" u="none" strike="noStrike" dirty="0">
                          <a:solidFill>
                            <a:srgbClr val="000000"/>
                          </a:solidFill>
                          <a:latin typeface="Arial"/>
                          <a:ea typeface="Times New Roman"/>
                          <a:cs typeface="Times New Roman"/>
                          <a:hlinkClick r:id="rId4"/>
                        </a:rPr>
                        <a:t>Estados Unidos de América</a:t>
                      </a:r>
                      <a:endParaRPr lang="es-MX" sz="1100" dirty="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698,724</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553,392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512,229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696,368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667,966</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690,310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367,762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589,778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317,910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335458">
                <a:tc>
                  <a:txBody>
                    <a:bodyPr/>
                    <a:lstStyle/>
                    <a:p>
                      <a:pPr algn="l">
                        <a:lnSpc>
                          <a:spcPct val="115000"/>
                        </a:lnSpc>
                        <a:spcAft>
                          <a:spcPts val="0"/>
                        </a:spcAft>
                      </a:pPr>
                      <a:r>
                        <a:rPr lang="es-MX" sz="1050" b="1">
                          <a:solidFill>
                            <a:srgbClr val="000000"/>
                          </a:solidFill>
                          <a:latin typeface="Arial"/>
                          <a:ea typeface="Times New Roman"/>
                          <a:cs typeface="Times New Roman"/>
                        </a:rPr>
                        <a:t>Costa Rica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192,417</a:t>
                      </a:r>
                      <a:endParaRPr lang="es-MX" sz="1100" dirty="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30,959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17,144</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33,989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5,620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16,100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34,611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2,063</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846</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412894">
                <a:tc>
                  <a:txBody>
                    <a:bodyPr/>
                    <a:lstStyle/>
                    <a:p>
                      <a:pPr algn="l">
                        <a:lnSpc>
                          <a:spcPct val="115000"/>
                        </a:lnSpc>
                        <a:spcAft>
                          <a:spcPts val="0"/>
                        </a:spcAft>
                      </a:pPr>
                      <a:r>
                        <a:rPr lang="es-MX" sz="1050" b="1">
                          <a:solidFill>
                            <a:srgbClr val="000000"/>
                          </a:solidFill>
                          <a:latin typeface="Arial"/>
                          <a:ea typeface="Times New Roman"/>
                          <a:cs typeface="Times New Roman"/>
                        </a:rPr>
                        <a:t>El Salvador (República de )</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dirty="0">
                          <a:solidFill>
                            <a:srgbClr val="000000"/>
                          </a:solidFill>
                          <a:latin typeface="Arial"/>
                          <a:ea typeface="Times New Roman"/>
                          <a:cs typeface="Times New Roman"/>
                        </a:rPr>
                        <a:t>69,994</a:t>
                      </a:r>
                      <a:endParaRPr lang="es-MX" sz="1100" dirty="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35,571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21,726</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37,389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119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7,370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15,804</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795</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35,451</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00059">
                <a:tc>
                  <a:txBody>
                    <a:bodyPr/>
                    <a:lstStyle/>
                    <a:p>
                      <a:pPr algn="l">
                        <a:lnSpc>
                          <a:spcPct val="115000"/>
                        </a:lnSpc>
                        <a:spcAft>
                          <a:spcPts val="0"/>
                        </a:spcAft>
                      </a:pPr>
                      <a:r>
                        <a:rPr lang="es-MX" sz="1050" b="1">
                          <a:solidFill>
                            <a:srgbClr val="000000"/>
                          </a:solidFill>
                          <a:latin typeface="Arial"/>
                          <a:ea typeface="Times New Roman"/>
                          <a:cs typeface="Times New Roman"/>
                        </a:rPr>
                        <a:t>Belice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46,100</a:t>
                      </a:r>
                      <a:endParaRPr lang="es-MX" sz="1100" dirty="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108,265</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97,801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72,767</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75,382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40,652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20,963</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58,318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75,539</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35458">
                <a:tc>
                  <a:txBody>
                    <a:bodyPr/>
                    <a:lstStyle/>
                    <a:p>
                      <a:pPr algn="l">
                        <a:lnSpc>
                          <a:spcPct val="115000"/>
                        </a:lnSpc>
                        <a:spcAft>
                          <a:spcPts val="0"/>
                        </a:spcAft>
                      </a:pPr>
                      <a:r>
                        <a:rPr lang="es-MX" sz="1050" b="1">
                          <a:solidFill>
                            <a:srgbClr val="000000"/>
                          </a:solidFill>
                          <a:latin typeface="Arial"/>
                          <a:ea typeface="Times New Roman"/>
                          <a:cs typeface="Times New Roman"/>
                        </a:rPr>
                        <a:t>Guatemala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dirty="0">
                          <a:solidFill>
                            <a:srgbClr val="000000"/>
                          </a:solidFill>
                          <a:latin typeface="Arial"/>
                          <a:ea typeface="Times New Roman"/>
                          <a:cs typeface="Times New Roman"/>
                        </a:rPr>
                        <a:t>36,681</a:t>
                      </a:r>
                      <a:endParaRPr lang="es-MX" sz="1100" dirty="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27,280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292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302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322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13,398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4,671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11,928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52,747</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321878">
                <a:tc>
                  <a:txBody>
                    <a:bodyPr/>
                    <a:lstStyle/>
                    <a:p>
                      <a:pPr algn="l">
                        <a:lnSpc>
                          <a:spcPct val="115000"/>
                        </a:lnSpc>
                        <a:spcAft>
                          <a:spcPts val="0"/>
                        </a:spcAft>
                      </a:pPr>
                      <a:r>
                        <a:rPr lang="es-MX" sz="1050" b="1">
                          <a:solidFill>
                            <a:srgbClr val="000000"/>
                          </a:solidFill>
                          <a:latin typeface="Arial"/>
                          <a:ea typeface="Times New Roman"/>
                          <a:cs typeface="Times New Roman"/>
                        </a:rPr>
                        <a:t>Honduras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8,733</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5,650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9,780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6,252</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00059">
                <a:tc>
                  <a:txBody>
                    <a:bodyPr/>
                    <a:lstStyle/>
                    <a:p>
                      <a:pPr algn="l">
                        <a:lnSpc>
                          <a:spcPct val="115000"/>
                        </a:lnSpc>
                        <a:spcAft>
                          <a:spcPts val="0"/>
                        </a:spcAft>
                      </a:pPr>
                      <a:r>
                        <a:rPr lang="es-MX" sz="1050" b="1">
                          <a:solidFill>
                            <a:srgbClr val="000000"/>
                          </a:solidFill>
                          <a:latin typeface="Arial"/>
                          <a:ea typeface="Times New Roman"/>
                          <a:cs typeface="Times New Roman"/>
                        </a:rPr>
                        <a:t>Corea del Sur</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8,268</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412894">
                <a:tc>
                  <a:txBody>
                    <a:bodyPr/>
                    <a:lstStyle/>
                    <a:p>
                      <a:pPr algn="l">
                        <a:lnSpc>
                          <a:spcPct val="115000"/>
                        </a:lnSpc>
                        <a:spcAft>
                          <a:spcPts val="0"/>
                        </a:spcAft>
                      </a:pPr>
                      <a:r>
                        <a:rPr lang="es-MX" sz="1050" b="1">
                          <a:solidFill>
                            <a:srgbClr val="000000"/>
                          </a:solidFill>
                          <a:latin typeface="Arial"/>
                          <a:ea typeface="Times New Roman"/>
                          <a:cs typeface="Times New Roman"/>
                        </a:rPr>
                        <a:t>China (República Popular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4,584</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5,672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1,010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64</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185</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412894">
                <a:tc>
                  <a:txBody>
                    <a:bodyPr/>
                    <a:lstStyle/>
                    <a:p>
                      <a:pPr algn="l">
                        <a:lnSpc>
                          <a:spcPct val="115000"/>
                        </a:lnSpc>
                        <a:spcAft>
                          <a:spcPts val="0"/>
                        </a:spcAft>
                      </a:pPr>
                      <a:r>
                        <a:rPr lang="es-MX" sz="1050" b="1">
                          <a:solidFill>
                            <a:srgbClr val="000000"/>
                          </a:solidFill>
                          <a:latin typeface="Arial"/>
                          <a:ea typeface="Times New Roman"/>
                          <a:cs typeface="Times New Roman"/>
                        </a:rPr>
                        <a:t>Angola (República Popular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1,834</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412894">
                <a:tc>
                  <a:txBody>
                    <a:bodyPr/>
                    <a:lstStyle/>
                    <a:p>
                      <a:pPr algn="l">
                        <a:lnSpc>
                          <a:spcPct val="115000"/>
                        </a:lnSpc>
                        <a:spcAft>
                          <a:spcPts val="0"/>
                        </a:spcAft>
                      </a:pPr>
                      <a:r>
                        <a:rPr lang="es-MX" sz="1050" b="1" u="none" strike="noStrike">
                          <a:solidFill>
                            <a:srgbClr val="000000"/>
                          </a:solidFill>
                          <a:latin typeface="Arial"/>
                          <a:ea typeface="Times New Roman"/>
                          <a:cs typeface="Times New Roman"/>
                          <a:hlinkClick r:id="rId5"/>
                        </a:rPr>
                        <a:t>Brasil (República Federativa del)</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848</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21878">
                <a:tc>
                  <a:txBody>
                    <a:bodyPr/>
                    <a:lstStyle/>
                    <a:p>
                      <a:pPr algn="l">
                        <a:lnSpc>
                          <a:spcPct val="115000"/>
                        </a:lnSpc>
                        <a:spcAft>
                          <a:spcPts val="0"/>
                        </a:spcAft>
                      </a:pPr>
                      <a:r>
                        <a:rPr lang="es-MX" sz="1050" b="1">
                          <a:solidFill>
                            <a:srgbClr val="000000"/>
                          </a:solidFill>
                          <a:latin typeface="Arial"/>
                          <a:ea typeface="Times New Roman"/>
                          <a:cs typeface="Times New Roman"/>
                        </a:rPr>
                        <a:t>Bolivia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540</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00059">
                <a:tc>
                  <a:txBody>
                    <a:bodyPr/>
                    <a:lstStyle/>
                    <a:p>
                      <a:pPr algn="l">
                        <a:lnSpc>
                          <a:spcPct val="115000"/>
                        </a:lnSpc>
                        <a:spcAft>
                          <a:spcPts val="0"/>
                        </a:spcAft>
                      </a:pPr>
                      <a:r>
                        <a:rPr lang="es-MX" sz="1050" b="1">
                          <a:solidFill>
                            <a:srgbClr val="000000"/>
                          </a:solidFill>
                          <a:latin typeface="Arial"/>
                          <a:ea typeface="Times New Roman"/>
                          <a:cs typeface="Times New Roman"/>
                        </a:rPr>
                        <a:t>Suiza</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280</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370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184</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00059">
                <a:tc>
                  <a:txBody>
                    <a:bodyPr/>
                    <a:lstStyle/>
                    <a:p>
                      <a:pPr algn="l">
                        <a:lnSpc>
                          <a:spcPct val="115000"/>
                        </a:lnSpc>
                        <a:spcAft>
                          <a:spcPts val="0"/>
                        </a:spcAft>
                      </a:pPr>
                      <a:r>
                        <a:rPr lang="es-MX" sz="1050" b="1" u="none" strike="noStrike">
                          <a:solidFill>
                            <a:srgbClr val="000000"/>
                          </a:solidFill>
                          <a:latin typeface="Arial"/>
                          <a:ea typeface="Times New Roman"/>
                          <a:cs typeface="Times New Roman"/>
                          <a:hlinkClick r:id="rId6"/>
                        </a:rPr>
                        <a:t>Canadá</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168</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5,312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2,581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3,899</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1,037</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1,260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395</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840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1,216</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412894">
                <a:tc>
                  <a:txBody>
                    <a:bodyPr/>
                    <a:lstStyle/>
                    <a:p>
                      <a:pPr algn="l">
                        <a:lnSpc>
                          <a:spcPct val="115000"/>
                        </a:lnSpc>
                        <a:spcAft>
                          <a:spcPts val="0"/>
                        </a:spcAft>
                      </a:pPr>
                      <a:r>
                        <a:rPr lang="es-MX" sz="1050" b="1">
                          <a:solidFill>
                            <a:srgbClr val="000000"/>
                          </a:solidFill>
                          <a:latin typeface="Arial"/>
                          <a:ea typeface="Times New Roman"/>
                          <a:cs typeface="Times New Roman"/>
                        </a:rPr>
                        <a:t>Polonia (República Popular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116</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00059">
                <a:tc>
                  <a:txBody>
                    <a:bodyPr/>
                    <a:lstStyle/>
                    <a:p>
                      <a:pPr algn="l">
                        <a:lnSpc>
                          <a:spcPct val="115000"/>
                        </a:lnSpc>
                        <a:spcAft>
                          <a:spcPts val="0"/>
                        </a:spcAft>
                      </a:pPr>
                      <a:r>
                        <a:rPr lang="es-MX" sz="1050" b="1">
                          <a:solidFill>
                            <a:srgbClr val="000000"/>
                          </a:solidFill>
                          <a:latin typeface="Arial"/>
                          <a:ea typeface="Times New Roman"/>
                          <a:cs typeface="Times New Roman"/>
                        </a:rPr>
                        <a:t>Cuba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050">
                          <a:solidFill>
                            <a:srgbClr val="000000"/>
                          </a:solidFill>
                          <a:latin typeface="Arial"/>
                          <a:ea typeface="Times New Roman"/>
                          <a:cs typeface="Times New Roman"/>
                        </a:rPr>
                        <a:t>102</a:t>
                      </a:r>
                      <a:endParaRPr lang="es-MX" sz="11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78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1,811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27,616</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710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22,305</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dirty="0">
                          <a:solidFill>
                            <a:srgbClr val="000000"/>
                          </a:solidFill>
                          <a:latin typeface="Arial"/>
                          <a:ea typeface="Times New Roman"/>
                          <a:cs typeface="Times New Roman"/>
                        </a:rPr>
                        <a:t>22,379</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3,560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050">
                          <a:solidFill>
                            <a:srgbClr val="000000"/>
                          </a:solidFill>
                          <a:latin typeface="Arial"/>
                          <a:ea typeface="Times New Roman"/>
                          <a:cs typeface="Times New Roman"/>
                        </a:rPr>
                        <a:t>0</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453347">
                <a:tc>
                  <a:txBody>
                    <a:bodyPr/>
                    <a:lstStyle/>
                    <a:p>
                      <a:pPr algn="l">
                        <a:lnSpc>
                          <a:spcPct val="115000"/>
                        </a:lnSpc>
                        <a:spcAft>
                          <a:spcPts val="0"/>
                        </a:spcAft>
                      </a:pPr>
                      <a:r>
                        <a:rPr lang="es-MX" sz="1050" b="1">
                          <a:solidFill>
                            <a:srgbClr val="000000"/>
                          </a:solidFill>
                          <a:latin typeface="Arial"/>
                          <a:ea typeface="Times New Roman"/>
                          <a:cs typeface="Times New Roman"/>
                        </a:rPr>
                        <a:t>Panamá (República de)</a:t>
                      </a:r>
                      <a:endParaRPr lang="es-MX" sz="11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endParaRPr lang="es-MX" sz="1100">
                        <a:solidFill>
                          <a:srgbClr val="000000"/>
                        </a:solidFill>
                        <a:latin typeface="Calibri"/>
                        <a:ea typeface="Calibri"/>
                        <a:cs typeface="Times New Roman"/>
                      </a:endParaRPr>
                    </a:p>
                    <a:p>
                      <a:pPr algn="l"/>
                      <a:r>
                        <a:rPr lang="es-MX" sz="1050" b="1">
                          <a:solidFill>
                            <a:srgbClr val="000000"/>
                          </a:solidFill>
                          <a:latin typeface="Arial"/>
                          <a:ea typeface="Times New Roman"/>
                          <a:cs typeface="Times New Roman"/>
                        </a:rPr>
                        <a:t>70</a:t>
                      </a:r>
                      <a:r>
                        <a:rPr lang="es-MX" sz="1100">
                          <a:solidFill>
                            <a:srgbClr val="000000"/>
                          </a:solidFill>
                          <a:latin typeface="Cambria"/>
                          <a:ea typeface="Times New Roman"/>
                          <a:cs typeface="Times New Roman"/>
                        </a:rPr>
                        <a:t> </a:t>
                      </a: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2,632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321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5,860</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2,491</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52</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a:solidFill>
                            <a:srgbClr val="000000"/>
                          </a:solidFill>
                          <a:latin typeface="Arial"/>
                          <a:ea typeface="Times New Roman"/>
                          <a:cs typeface="Times New Roman"/>
                        </a:rPr>
                        <a:t>1,558</a:t>
                      </a:r>
                      <a:endParaRPr lang="es-MX" sz="11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050" b="1" dirty="0">
                          <a:solidFill>
                            <a:srgbClr val="000000"/>
                          </a:solidFill>
                          <a:latin typeface="Arial"/>
                          <a:ea typeface="Times New Roman"/>
                          <a:cs typeface="Times New Roman"/>
                        </a:rPr>
                        <a:t>0</a:t>
                      </a:r>
                      <a:endParaRPr lang="es-MX" sz="1100" dirty="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bl>
          </a:graphicData>
        </a:graphic>
      </p:graphicFrame>
      <p:sp>
        <p:nvSpPr>
          <p:cNvPr id="2" name="Text Box 3"/>
          <p:cNvSpPr txBox="1">
            <a:spLocks noChangeArrowheads="1"/>
          </p:cNvSpPr>
          <p:nvPr/>
        </p:nvSpPr>
        <p:spPr bwMode="auto">
          <a:xfrm>
            <a:off x="563563" y="214313"/>
            <a:ext cx="3571875" cy="279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4" y="-7"/>
          <a:ext cx="9143995" cy="6879870"/>
        </p:xfrm>
        <a:graphic>
          <a:graphicData uri="http://schemas.openxmlformats.org/drawingml/2006/table">
            <a:tbl>
              <a:tblPr/>
              <a:tblGrid>
                <a:gridCol w="1932979"/>
                <a:gridCol w="922040"/>
                <a:gridCol w="786122"/>
                <a:gridCol w="786122"/>
                <a:gridCol w="786122"/>
                <a:gridCol w="786122"/>
                <a:gridCol w="786122"/>
                <a:gridCol w="786122"/>
                <a:gridCol w="786122"/>
                <a:gridCol w="786122"/>
              </a:tblGrid>
              <a:tr h="775108">
                <a:tc>
                  <a:txBody>
                    <a:bodyPr/>
                    <a:lstStyle/>
                    <a:p>
                      <a:pPr algn="ctr">
                        <a:lnSpc>
                          <a:spcPct val="115000"/>
                        </a:lnSpc>
                        <a:spcAft>
                          <a:spcPts val="0"/>
                        </a:spcAft>
                      </a:pPr>
                      <a:r>
                        <a:rPr lang="es-MX" sz="1200" b="1" dirty="0">
                          <a:solidFill>
                            <a:srgbClr val="000000"/>
                          </a:solidFill>
                          <a:latin typeface="Arial"/>
                          <a:ea typeface="Times New Roman"/>
                          <a:cs typeface="Times New Roman"/>
                        </a:rPr>
                        <a:t>EXPORTACIONES</a:t>
                      </a:r>
                      <a:endParaRPr lang="es-MX" sz="1400" dirty="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dirty="0">
                          <a:solidFill>
                            <a:srgbClr val="000000"/>
                          </a:solidFill>
                          <a:latin typeface="Arial"/>
                          <a:ea typeface="Times New Roman"/>
                          <a:cs typeface="Times New Roman"/>
                        </a:rPr>
                        <a:t>Valor</a:t>
                      </a:r>
                      <a:br>
                        <a:rPr lang="es-MX" sz="1200" b="1" dirty="0">
                          <a:solidFill>
                            <a:srgbClr val="000000"/>
                          </a:solidFill>
                          <a:latin typeface="Arial"/>
                          <a:ea typeface="Times New Roman"/>
                          <a:cs typeface="Times New Roman"/>
                        </a:rPr>
                      </a:br>
                      <a:r>
                        <a:rPr lang="es-MX" sz="1200" b="1" dirty="0">
                          <a:solidFill>
                            <a:srgbClr val="000000"/>
                          </a:solidFill>
                          <a:latin typeface="Arial"/>
                          <a:ea typeface="Times New Roman"/>
                          <a:cs typeface="Times New Roman"/>
                        </a:rPr>
                        <a:t>2011</a:t>
                      </a:r>
                      <a:br>
                        <a:rPr lang="es-MX" sz="1200" b="1" dirty="0">
                          <a:solidFill>
                            <a:srgbClr val="000000"/>
                          </a:solidFill>
                          <a:latin typeface="Arial"/>
                          <a:ea typeface="Times New Roman"/>
                          <a:cs typeface="Times New Roman"/>
                        </a:rPr>
                      </a:br>
                      <a:r>
                        <a:rPr lang="es-MX" sz="1200" b="1" dirty="0">
                          <a:solidFill>
                            <a:srgbClr val="000000"/>
                          </a:solidFill>
                          <a:latin typeface="Arial"/>
                          <a:ea typeface="Times New Roman"/>
                          <a:cs typeface="Times New Roman"/>
                        </a:rPr>
                        <a:t>ene-</a:t>
                      </a:r>
                      <a:r>
                        <a:rPr lang="es-MX" sz="1200" b="1" dirty="0" err="1">
                          <a:solidFill>
                            <a:srgbClr val="000000"/>
                          </a:solidFill>
                          <a:latin typeface="Arial"/>
                          <a:ea typeface="Times New Roman"/>
                          <a:cs typeface="Times New Roman"/>
                        </a:rPr>
                        <a:t>dic</a:t>
                      </a:r>
                      <a:endParaRPr lang="es-MX" sz="1400" dirty="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2010</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2009</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2008</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2007</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2006</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2005</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2004</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2003</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400">
                        <a:solidFill>
                          <a:srgbClr val="000000"/>
                        </a:solidFill>
                        <a:latin typeface="Calibri"/>
                        <a:ea typeface="Calibri"/>
                        <a:cs typeface="Times New Roman"/>
                      </a:endParaRPr>
                    </a:p>
                  </a:txBody>
                  <a:tcPr marL="52898" marR="52898"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r h="516738">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3"/>
                        </a:rPr>
                        <a:t>Alemania (República Federal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30</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2,172</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574</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21</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76</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52</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Emiratos Árabes Unidos</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19</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4"/>
                        </a:rPr>
                        <a:t>Argentina, República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320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880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540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955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360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53,946</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2,964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5"/>
                        </a:rPr>
                        <a:t>Bélgica, (Reino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54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Colombia (República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240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350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2,120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535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650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335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Chipre(República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162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República Checa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174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6"/>
                        </a:rPr>
                        <a:t>Chile(República de )</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1,480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Republica Dominicana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2,996</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2,847</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3,720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1,316</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1,912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207</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Ecuador (República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205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7"/>
                        </a:rPr>
                        <a:t>España Reino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22,696</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124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839</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723</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110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88</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12,006</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13</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8"/>
                        </a:rPr>
                        <a:t>Finlandia (República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122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9"/>
                        </a:rPr>
                        <a:t>Francia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754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1,260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1,271</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1,701</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855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580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670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Israel (Estado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u="none" strike="noStrike">
                          <a:solidFill>
                            <a:srgbClr val="000000"/>
                          </a:solidFill>
                          <a:latin typeface="Arial"/>
                          <a:ea typeface="Times New Roman"/>
                          <a:cs typeface="Times New Roman"/>
                          <a:hlinkClick r:id="rId10"/>
                        </a:rPr>
                        <a:t>Italia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243</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60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1,040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3,379</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623</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4,444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730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2,372</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Jamaica</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1,454</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País no identificados</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8</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290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Líbano</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1,365</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Mónaco</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98765">
                <a:tc>
                  <a:txBody>
                    <a:bodyPr/>
                    <a:lstStyle/>
                    <a:p>
                      <a:pPr algn="l">
                        <a:lnSpc>
                          <a:spcPct val="115000"/>
                        </a:lnSpc>
                        <a:spcAft>
                          <a:spcPts val="0"/>
                        </a:spcAft>
                      </a:pPr>
                      <a:r>
                        <a:rPr lang="es-MX" sz="1200" b="1">
                          <a:solidFill>
                            <a:srgbClr val="000000"/>
                          </a:solidFill>
                          <a:latin typeface="Arial"/>
                          <a:ea typeface="Times New Roman"/>
                          <a:cs typeface="Times New Roman"/>
                        </a:rPr>
                        <a:t>Nicaragua (República de)</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852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2,807</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Puerto Rico</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3,762</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58370">
                <a:tc>
                  <a:txBody>
                    <a:bodyPr/>
                    <a:lstStyle/>
                    <a:p>
                      <a:pPr algn="l">
                        <a:lnSpc>
                          <a:spcPct val="115000"/>
                        </a:lnSpc>
                        <a:spcAft>
                          <a:spcPts val="0"/>
                        </a:spcAft>
                      </a:pPr>
                      <a:r>
                        <a:rPr lang="es-MX" sz="1200" b="1">
                          <a:solidFill>
                            <a:srgbClr val="000000"/>
                          </a:solidFill>
                          <a:latin typeface="Arial"/>
                          <a:ea typeface="Times New Roman"/>
                          <a:cs typeface="Times New Roman"/>
                        </a:rPr>
                        <a:t>Rusia antes U.R.S.S.</a:t>
                      </a:r>
                      <a:endParaRPr lang="es-MX" sz="140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3,426</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4,405</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969</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40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400" dirty="0">
                        <a:solidFill>
                          <a:srgbClr val="000000"/>
                        </a:solidFill>
                        <a:latin typeface="Calibri"/>
                        <a:ea typeface="Calibri"/>
                        <a:cs typeface="Times New Roman"/>
                      </a:endParaRPr>
                    </a:p>
                  </a:txBody>
                  <a:tcPr marL="52898" marR="52898" marT="0" marB="0">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tr>
            </a:tbl>
          </a:graphicData>
        </a:graphic>
      </p:graphicFrame>
      <p:sp>
        <p:nvSpPr>
          <p:cNvPr id="430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3009" name="Text Box 1"/>
          <p:cNvSpPr txBox="1">
            <a:spLocks noChangeArrowheads="1"/>
          </p:cNvSpPr>
          <p:nvPr/>
        </p:nvSpPr>
        <p:spPr bwMode="auto">
          <a:xfrm>
            <a:off x="-7940675" y="4013200"/>
            <a:ext cx="7889875" cy="784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Cuadro 2</a:t>
            </a:r>
            <a:endParaRPr kumimoji="0" lang="es-MX" sz="11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FUENTE: SIAVI 2012,  código: </a:t>
            </a:r>
            <a:r>
              <a:rPr kumimoji="0" lang="es-MX" sz="1100" b="1" i="0" u="none" strike="noStrike" cap="none" normalizeH="0" baseline="0" smtClean="0">
                <a:ln>
                  <a:noFill/>
                </a:ln>
                <a:solidFill>
                  <a:srgbClr val="333333"/>
                </a:solidFill>
                <a:effectLst/>
                <a:latin typeface="Calibri" pitchFamily="34" charset="0"/>
                <a:ea typeface="Calibri" pitchFamily="34" charset="0"/>
                <a:cs typeface="Tahoma" pitchFamily="34" charset="0"/>
              </a:rPr>
              <a:t>20</a:t>
            </a:r>
            <a:r>
              <a:rPr kumimoji="0" lang="es-MX" sz="1100" b="0" i="0" u="none" strike="noStrike" cap="none" normalizeH="0" baseline="0" smtClean="0">
                <a:ln>
                  <a:noFill/>
                </a:ln>
                <a:solidFill>
                  <a:srgbClr val="333333"/>
                </a:solidFill>
                <a:effectLst/>
                <a:latin typeface="Calibri" pitchFamily="34" charset="0"/>
                <a:ea typeface="Calibri" pitchFamily="34" charset="0"/>
                <a:cs typeface="Tahoma" pitchFamily="34" charset="0"/>
              </a:rPr>
              <a:t> Preparaciones de legumbres u hortalizas, de frutos o de otras partes de plantas.</a:t>
            </a:r>
            <a:br>
              <a:rPr kumimoji="0" lang="es-MX" sz="1100" b="0" i="0" u="none" strike="noStrike" cap="none" normalizeH="0" baseline="0" smtClean="0">
                <a:ln>
                  <a:noFill/>
                </a:ln>
                <a:solidFill>
                  <a:srgbClr val="333333"/>
                </a:solidFill>
                <a:effectLst/>
                <a:latin typeface="Calibri" pitchFamily="34" charset="0"/>
                <a:ea typeface="Calibri" pitchFamily="34" charset="0"/>
                <a:cs typeface="Tahoma" pitchFamily="34" charset="0"/>
              </a:rPr>
            </a:br>
            <a:r>
              <a:rPr kumimoji="0" lang="es-MX" sz="1100" b="1" i="0" u="none" strike="noStrike" cap="none" normalizeH="0" baseline="0" smtClean="0">
                <a:ln>
                  <a:noFill/>
                </a:ln>
                <a:solidFill>
                  <a:srgbClr val="333333"/>
                </a:solidFill>
                <a:effectLst/>
                <a:latin typeface="Calibri" pitchFamily="34" charset="0"/>
                <a:ea typeface="Calibri" pitchFamily="34" charset="0"/>
                <a:cs typeface="Tahoma" pitchFamily="34" charset="0"/>
              </a:rPr>
              <a:t>20079904</a:t>
            </a:r>
            <a:r>
              <a:rPr kumimoji="0" lang="es-MX" sz="1100" b="0" i="0" u="none" strike="noStrike" cap="none" normalizeH="0" baseline="0" smtClean="0">
                <a:ln>
                  <a:noFill/>
                </a:ln>
                <a:solidFill>
                  <a:srgbClr val="333333"/>
                </a:solidFill>
                <a:effectLst/>
                <a:latin typeface="Calibri" pitchFamily="34" charset="0"/>
                <a:ea typeface="Calibri" pitchFamily="34" charset="0"/>
                <a:cs typeface="Tahoma" pitchFamily="34" charset="0"/>
              </a:rPr>
              <a:t> Mermeladas, excepto lo comprendido en la fracción 2007.99.01.</a:t>
            </a:r>
            <a:endParaRPr kumimoji="0" lang="es-MX" sz="1800" b="0" i="0" u="none" strike="noStrike" cap="none" normalizeH="0" baseline="0" smtClean="0">
              <a:ln>
                <a:noFill/>
              </a:ln>
              <a:solidFill>
                <a:schemeClr val="tx1"/>
              </a:solidFill>
              <a:effectLst/>
              <a:latin typeface="Arial" pitchFamily="34" charset="0"/>
            </a:endParaRPr>
          </a:p>
        </p:txBody>
      </p:sp>
      <p:sp>
        <p:nvSpPr>
          <p:cNvPr id="43012"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r>
            <a:br>
              <a:rPr kumimoji="0" lang="es-MX"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2339752" y="3789040"/>
            <a:ext cx="4139952" cy="2780928"/>
          </a:xfrm>
          <a:prstGeom prst="rect">
            <a:avLst/>
          </a:prstGeom>
          <a:noFill/>
        </p:spPr>
      </p:pic>
      <p:sp>
        <p:nvSpPr>
          <p:cNvPr id="3" name="2 Rectángulo"/>
          <p:cNvSpPr/>
          <p:nvPr/>
        </p:nvSpPr>
        <p:spPr>
          <a:xfrm>
            <a:off x="755576" y="836712"/>
            <a:ext cx="7704856" cy="107721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ESTUDIO DE MERCADO DE LAS </a:t>
            </a:r>
            <a:b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MERMELADAS EN </a:t>
            </a:r>
            <a:r>
              <a:rPr lang="es-E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t>
            </a:r>
            <a:r>
              <a:rPr lang="es-E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a:t>
            </a: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XICO</a:t>
            </a:r>
            <a:endParaRPr lang="es-E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3 Rectángulo"/>
          <p:cNvSpPr/>
          <p:nvPr/>
        </p:nvSpPr>
        <p:spPr>
          <a:xfrm>
            <a:off x="3275856" y="2348880"/>
            <a:ext cx="2119491" cy="769441"/>
          </a:xfrm>
          <a:prstGeom prst="rect">
            <a:avLst/>
          </a:prstGeom>
          <a:noFill/>
        </p:spPr>
        <p:txBody>
          <a:bodyPr wrap="square" lIns="91440" tIns="45720" rIns="91440" bIns="45720">
            <a:spAutoFit/>
          </a:bodyPr>
          <a:lstStyle/>
          <a:p>
            <a:pPr algn="ctr"/>
            <a:r>
              <a:rPr lang="es-ES" sz="4400" b="1" cap="none" spc="0" dirty="0" smtClean="0">
                <a:ln w="10541" cmpd="sng">
                  <a:solidFill>
                    <a:sysClr val="windowText" lastClr="000000"/>
                  </a:solidFill>
                  <a:prstDash val="solid"/>
                </a:ln>
                <a:solidFill>
                  <a:srgbClr val="002060"/>
                </a:solidFill>
                <a:effectLst/>
              </a:rPr>
              <a:t>UNAM</a:t>
            </a:r>
            <a:endParaRPr lang="es-ES" sz="4400" b="1" cap="none" spc="0" dirty="0">
              <a:ln w="10541" cmpd="sng">
                <a:solidFill>
                  <a:sysClr val="windowText" lastClr="000000"/>
                </a:solidFill>
                <a:prstDash val="solid"/>
              </a:ln>
              <a:solidFill>
                <a:srgbClr val="002060"/>
              </a:solidFill>
              <a:effectLst/>
            </a:endParaRPr>
          </a:p>
        </p:txBody>
      </p:sp>
      <p:sp>
        <p:nvSpPr>
          <p:cNvPr id="5" name="4 Rectángulo"/>
          <p:cNvSpPr/>
          <p:nvPr/>
        </p:nvSpPr>
        <p:spPr>
          <a:xfrm>
            <a:off x="1187624" y="3140968"/>
            <a:ext cx="6682022" cy="400110"/>
          </a:xfrm>
          <a:prstGeom prst="rect">
            <a:avLst/>
          </a:prstGeom>
          <a:noFill/>
        </p:spPr>
        <p:txBody>
          <a:bodyPr wrap="none" lIns="91440" tIns="45720" rIns="91440" bIns="45720">
            <a:spAutoFit/>
          </a:bodyPr>
          <a:lstStyle/>
          <a:p>
            <a:pPr algn="ctr"/>
            <a:r>
              <a:rPr lang="es-ES" sz="2000" b="1" cap="none" spc="0" dirty="0" smtClean="0">
                <a:ln w="10541" cmpd="sng">
                  <a:solidFill>
                    <a:schemeClr val="accent5">
                      <a:lumMod val="60000"/>
                      <a:lumOff val="40000"/>
                    </a:schemeClr>
                  </a:solidFill>
                  <a:prstDash val="solid"/>
                </a:ln>
                <a:solidFill>
                  <a:schemeClr val="accent5">
                    <a:lumMod val="60000"/>
                    <a:lumOff val="40000"/>
                  </a:schemeClr>
                </a:solidFill>
                <a:effectLst/>
              </a:rPr>
              <a:t>FACULTAD DE CONTADURÍA Y ADMINISTRACIÓN</a:t>
            </a:r>
            <a:endParaRPr lang="es-ES" sz="2000" b="1" cap="none" spc="0" dirty="0">
              <a:ln w="10541" cmpd="sng">
                <a:solidFill>
                  <a:schemeClr val="accent5">
                    <a:lumMod val="60000"/>
                    <a:lumOff val="40000"/>
                  </a:schemeClr>
                </a:solidFill>
                <a:prstDash val="solid"/>
              </a:ln>
              <a:solidFill>
                <a:schemeClr val="accent5">
                  <a:lumMod val="60000"/>
                  <a:lumOff val="40000"/>
                </a:schemeClr>
              </a:solidFill>
              <a:effectLst/>
            </a:endParaRPr>
          </a:p>
        </p:txBody>
      </p:sp>
      <p:cxnSp>
        <p:nvCxnSpPr>
          <p:cNvPr id="7" name="6 Conector recto"/>
          <p:cNvCxnSpPr/>
          <p:nvPr/>
        </p:nvCxnSpPr>
        <p:spPr>
          <a:xfrm>
            <a:off x="2267744" y="2276872"/>
            <a:ext cx="4392488"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188640"/>
            <a:ext cx="8172400"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400" b="1" dirty="0" smtClean="0"/>
              <a:t>INDICE DE IMPORTACIONES DE LA MERMELADA</a:t>
            </a:r>
          </a:p>
        </p:txBody>
      </p:sp>
      <p:sp>
        <p:nvSpPr>
          <p:cNvPr id="40961" name="Text Box 1"/>
          <p:cNvSpPr txBox="1">
            <a:spLocks noChangeArrowheads="1"/>
          </p:cNvSpPr>
          <p:nvPr/>
        </p:nvSpPr>
        <p:spPr bwMode="auto">
          <a:xfrm>
            <a:off x="314325" y="79375"/>
            <a:ext cx="3571875" cy="35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p:txBody>
      </p:sp>
      <p:graphicFrame>
        <p:nvGraphicFramePr>
          <p:cNvPr id="6" name="5 Tabla"/>
          <p:cNvGraphicFramePr>
            <a:graphicFrameLocks noGrp="1"/>
          </p:cNvGraphicFramePr>
          <p:nvPr/>
        </p:nvGraphicFramePr>
        <p:xfrm>
          <a:off x="0" y="692695"/>
          <a:ext cx="9144000" cy="7422364"/>
        </p:xfrm>
        <a:graphic>
          <a:graphicData uri="http://schemas.openxmlformats.org/drawingml/2006/table">
            <a:tbl>
              <a:tblPr/>
              <a:tblGrid>
                <a:gridCol w="2160966"/>
                <a:gridCol w="776358"/>
                <a:gridCol w="776358"/>
                <a:gridCol w="776358"/>
                <a:gridCol w="775660"/>
                <a:gridCol w="775660"/>
                <a:gridCol w="775660"/>
                <a:gridCol w="775660"/>
                <a:gridCol w="775660"/>
                <a:gridCol w="775660"/>
              </a:tblGrid>
              <a:tr h="709954">
                <a:tc>
                  <a:txBody>
                    <a:bodyPr/>
                    <a:lstStyle/>
                    <a:p>
                      <a:pPr algn="ctr">
                        <a:lnSpc>
                          <a:spcPct val="115000"/>
                        </a:lnSpc>
                        <a:spcAft>
                          <a:spcPts val="0"/>
                        </a:spcAft>
                      </a:pPr>
                      <a:r>
                        <a:rPr lang="es-MX" sz="1400" b="1" dirty="0">
                          <a:solidFill>
                            <a:schemeClr val="tx1"/>
                          </a:solidFill>
                          <a:latin typeface="Arial"/>
                          <a:ea typeface="Times New Roman"/>
                          <a:cs typeface="Times New Roman"/>
                        </a:rPr>
                        <a:t>IMPORTACIONES</a:t>
                      </a:r>
                      <a:endParaRPr lang="es-MX" sz="1800" dirty="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2011</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2010</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2009</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2008</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2007</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2006</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2005</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2004</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MX" sz="1400" b="1">
                          <a:solidFill>
                            <a:schemeClr val="tx1"/>
                          </a:solidFill>
                          <a:latin typeface="Arial"/>
                          <a:ea typeface="Times New Roman"/>
                          <a:cs typeface="Times New Roman"/>
                        </a:rPr>
                        <a:t>Valor</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2003</a:t>
                      </a:r>
                      <a:br>
                        <a:rPr lang="es-MX" sz="1400" b="1">
                          <a:solidFill>
                            <a:schemeClr val="tx1"/>
                          </a:solidFill>
                          <a:latin typeface="Arial"/>
                          <a:ea typeface="Times New Roman"/>
                          <a:cs typeface="Times New Roman"/>
                        </a:rPr>
                      </a:br>
                      <a:r>
                        <a:rPr lang="es-MX" sz="1400" b="1">
                          <a:solidFill>
                            <a:schemeClr val="tx1"/>
                          </a:solidFill>
                          <a:latin typeface="Arial"/>
                          <a:ea typeface="Times New Roman"/>
                          <a:cs typeface="Times New Roman"/>
                        </a:rPr>
                        <a:t>ene-dic</a:t>
                      </a:r>
                      <a:endParaRPr lang="es-MX" sz="1800">
                        <a:solidFill>
                          <a:schemeClr val="tx1"/>
                        </a:solidFill>
                        <a:latin typeface="Calibri"/>
                        <a:ea typeface="Calibri"/>
                        <a:cs typeface="Times New Roman"/>
                      </a:endParaRPr>
                    </a:p>
                  </a:txBody>
                  <a:tcPr marL="49464" marR="49464"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r h="468108">
                <a:tc>
                  <a:txBody>
                    <a:bodyPr/>
                    <a:lstStyle/>
                    <a:p>
                      <a:pPr>
                        <a:lnSpc>
                          <a:spcPct val="115000"/>
                        </a:lnSpc>
                        <a:spcAft>
                          <a:spcPts val="0"/>
                        </a:spcAft>
                      </a:pPr>
                      <a:r>
                        <a:rPr lang="es-MX" sz="1400" b="1">
                          <a:solidFill>
                            <a:schemeClr val="tx1"/>
                          </a:solidFill>
                          <a:latin typeface="Arial"/>
                          <a:ea typeface="Times New Roman"/>
                          <a:cs typeface="Times New Roman"/>
                        </a:rPr>
                        <a:t>Total</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3,515,569</a:t>
                      </a:r>
                      <a:endParaRPr lang="es-MX" sz="1800" dirty="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3,147,060</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3,097,579</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4,297,068</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4,181,593</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4,012,430</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4,261,499</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4,543,205</a:t>
                      </a:r>
                      <a:endParaRPr lang="es-MX" sz="1800">
                        <a:solidFill>
                          <a:schemeClr val="tx1"/>
                        </a:solidFill>
                        <a:latin typeface="Calibri"/>
                        <a:ea typeface="Calibri"/>
                        <a:cs typeface="Times New Roman"/>
                      </a:endParaRPr>
                    </a:p>
                  </a:txBody>
                  <a:tcPr marL="49464" marR="49464"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5,905,632</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D3DFEE"/>
                    </a:solidFill>
                  </a:tcPr>
                </a:tc>
              </a:tr>
              <a:tr h="468108">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Estados Unidos de América</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dirty="0">
                          <a:solidFill>
                            <a:schemeClr val="tx1"/>
                          </a:solidFill>
                          <a:latin typeface="Arial"/>
                          <a:ea typeface="Times New Roman"/>
                          <a:cs typeface="Times New Roman"/>
                        </a:rPr>
                        <a:t>1,695,875</a:t>
                      </a:r>
                      <a:endParaRPr lang="es-MX" sz="1800" dirty="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1,689,592</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1,547,171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2,380,338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2,471,097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2,685,398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3,253,425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3,417,213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5,057,391</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231673">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Francia</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955,606</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563,694</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503,428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784,819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570,076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442,315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331,173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259,310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299,459</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468108">
                <a:tc>
                  <a:txBody>
                    <a:bodyPr/>
                    <a:lstStyle/>
                    <a:p>
                      <a:pPr>
                        <a:lnSpc>
                          <a:spcPct val="115000"/>
                        </a:lnSpc>
                        <a:spcAft>
                          <a:spcPts val="0"/>
                        </a:spcAft>
                      </a:pPr>
                      <a:r>
                        <a:rPr lang="es-MX" sz="1400" b="1">
                          <a:solidFill>
                            <a:schemeClr val="tx1"/>
                          </a:solidFill>
                          <a:latin typeface="Arial"/>
                          <a:ea typeface="Times New Roman"/>
                          <a:cs typeface="Times New Roman"/>
                        </a:rPr>
                        <a:t>China (República Popular de)</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311,715</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265,949</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115,795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90,654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145,803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5,265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21,541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31,694</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385609">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España (Reino de)</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208,826</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176,487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172,097</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256,218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180,016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114,183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78,299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103,991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172,497</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468108">
                <a:tc>
                  <a:txBody>
                    <a:bodyPr/>
                    <a:lstStyle/>
                    <a:p>
                      <a:pPr>
                        <a:lnSpc>
                          <a:spcPct val="115000"/>
                        </a:lnSpc>
                        <a:spcAft>
                          <a:spcPts val="0"/>
                        </a:spcAft>
                      </a:pPr>
                      <a:r>
                        <a:rPr lang="es-MX" sz="1400" b="1">
                          <a:solidFill>
                            <a:schemeClr val="tx1"/>
                          </a:solidFill>
                          <a:latin typeface="Arial"/>
                          <a:ea typeface="Times New Roman"/>
                          <a:cs typeface="Times New Roman"/>
                        </a:rPr>
                        <a:t>Egipto (República Árabe de)</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173,926</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193,613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522,209</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513,534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329,984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123,038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149,534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56,872</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231673">
                <a:tc>
                  <a:txBody>
                    <a:bodyPr/>
                    <a:lstStyle/>
                    <a:p>
                      <a:pPr>
                        <a:lnSpc>
                          <a:spcPct val="115000"/>
                        </a:lnSpc>
                        <a:spcAft>
                          <a:spcPts val="0"/>
                        </a:spcAft>
                      </a:pPr>
                      <a:r>
                        <a:rPr lang="es-MX" sz="1400" b="1" u="none" strike="noStrike">
                          <a:solidFill>
                            <a:schemeClr val="tx1"/>
                          </a:solidFill>
                          <a:latin typeface="Arial"/>
                          <a:ea typeface="Times New Roman"/>
                          <a:cs typeface="Times New Roman"/>
                          <a:hlinkClick r:id="rId3"/>
                        </a:rPr>
                        <a:t>Canadá</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82,839</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116,792</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69,411</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31,516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27,074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37,447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58,518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22,328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72,420</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72525">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Bélgica, (Reino de)</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22,021</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18,209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14,810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0</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130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10,434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439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4,045</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527231">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Alemania (República Federal de)</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19,775</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75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4,572</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6,776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876</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65,951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10,264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6,800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19,841</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31673">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Italia</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15,117</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25,249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8,779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16,411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22,779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47,332</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12,601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50,103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33,647</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231673">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Portugal</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5,932</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0</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7,800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571</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72525">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Argentina, República</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5,368</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13,554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98,751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149,459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309,376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324,740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191,963</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299,953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21,252</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468108">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Países Bajos (Reino de Los)</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5,136</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4,047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4,694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1,159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936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0</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385609">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Austria (República de)</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4,968</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1,897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3,525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3,085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11,808</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31,415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11,669</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21,184</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68,814</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372525">
                <a:tc>
                  <a:txBody>
                    <a:bodyPr/>
                    <a:lstStyle/>
                    <a:p>
                      <a:pPr>
                        <a:lnSpc>
                          <a:spcPct val="115000"/>
                        </a:lnSpc>
                        <a:spcAft>
                          <a:spcPts val="0"/>
                        </a:spcAft>
                      </a:pPr>
                      <a:r>
                        <a:rPr lang="es-MX" sz="1400" b="1" u="none" strike="noStrike" dirty="0">
                          <a:solidFill>
                            <a:schemeClr val="tx1"/>
                          </a:solidFill>
                          <a:latin typeface="Arial"/>
                          <a:ea typeface="Times New Roman"/>
                          <a:cs typeface="Times New Roman"/>
                        </a:rPr>
                        <a:t>Perú (República del)</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3,603</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3,722</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26262">
                <a:tc>
                  <a:txBody>
                    <a:bodyPr/>
                    <a:lstStyle/>
                    <a:p>
                      <a:pPr>
                        <a:lnSpc>
                          <a:spcPct val="115000"/>
                        </a:lnSpc>
                        <a:spcAft>
                          <a:spcPts val="0"/>
                        </a:spcAft>
                      </a:pPr>
                      <a:r>
                        <a:rPr lang="es-MX" sz="1400" b="1">
                          <a:solidFill>
                            <a:schemeClr val="tx1"/>
                          </a:solidFill>
                          <a:latin typeface="Arial"/>
                          <a:ea typeface="Times New Roman"/>
                          <a:cs typeface="Times New Roman"/>
                        </a:rPr>
                        <a:t>Líbano</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400">
                          <a:solidFill>
                            <a:schemeClr val="tx1"/>
                          </a:solidFill>
                          <a:latin typeface="Arial"/>
                          <a:ea typeface="Times New Roman"/>
                          <a:cs typeface="Times New Roman"/>
                        </a:rPr>
                        <a:t>1,189</a:t>
                      </a:r>
                      <a:endParaRPr lang="es-MX" sz="1800">
                        <a:solidFill>
                          <a:schemeClr val="tx1"/>
                        </a:solidFill>
                        <a:latin typeface="Calibri"/>
                        <a:ea typeface="Calibri"/>
                        <a:cs typeface="Times New Roman"/>
                      </a:endParaRPr>
                    </a:p>
                  </a:txBody>
                  <a:tcPr marL="49464" marR="49464"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1,795</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1,563</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1,921</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1,416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517</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1,240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dirty="0">
                          <a:solidFill>
                            <a:schemeClr val="tx1"/>
                          </a:solidFill>
                          <a:latin typeface="Arial"/>
                          <a:ea typeface="Times New Roman"/>
                          <a:cs typeface="Times New Roman"/>
                        </a:rPr>
                        <a:t>2,072</a:t>
                      </a:r>
                      <a:endParaRPr lang="es-MX" sz="1800" dirty="0">
                        <a:solidFill>
                          <a:schemeClr val="tx1"/>
                        </a:solidFill>
                        <a:latin typeface="Calibri"/>
                        <a:ea typeface="Calibri"/>
                        <a:cs typeface="Times New Roman"/>
                      </a:endParaRPr>
                    </a:p>
                  </a:txBody>
                  <a:tcPr marL="49464" marR="49464" marT="0" marB="0">
                    <a:lnL>
                      <a:noFill/>
                    </a:lnL>
                    <a:lnR>
                      <a:noFill/>
                    </a:lnR>
                    <a:lnT>
                      <a:noFill/>
                    </a:lnT>
                    <a:lnB>
                      <a:noFill/>
                    </a:lnB>
                  </a:tcPr>
                </a:tc>
                <a:tc>
                  <a:txBody>
                    <a:bodyPr/>
                    <a:lstStyle/>
                    <a:p>
                      <a:pPr algn="r">
                        <a:lnSpc>
                          <a:spcPct val="115000"/>
                        </a:lnSpc>
                        <a:spcAft>
                          <a:spcPts val="0"/>
                        </a:spcAft>
                      </a:pPr>
                      <a:r>
                        <a:rPr lang="es-MX" sz="1400">
                          <a:solidFill>
                            <a:schemeClr val="tx1"/>
                          </a:solidFill>
                          <a:latin typeface="Arial"/>
                          <a:ea typeface="Times New Roman"/>
                          <a:cs typeface="Times New Roman"/>
                        </a:rPr>
                        <a:t>2,260</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tcPr>
                </a:tc>
              </a:tr>
              <a:tr h="581332">
                <a:tc>
                  <a:txBody>
                    <a:bodyPr/>
                    <a:lstStyle/>
                    <a:p>
                      <a:pPr>
                        <a:lnSpc>
                          <a:spcPct val="115000"/>
                        </a:lnSpc>
                        <a:spcAft>
                          <a:spcPts val="0"/>
                        </a:spcAft>
                      </a:pPr>
                      <a:r>
                        <a:rPr lang="es-MX" sz="1400" b="1">
                          <a:solidFill>
                            <a:schemeClr val="tx1"/>
                          </a:solidFill>
                          <a:latin typeface="Arial"/>
                          <a:ea typeface="Times New Roman"/>
                          <a:cs typeface="Times New Roman"/>
                        </a:rPr>
                        <a:t>Filipinas (República de)</a:t>
                      </a:r>
                      <a:endParaRPr lang="es-MX" sz="180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endParaRPr lang="es-MX" sz="1800">
                        <a:solidFill>
                          <a:schemeClr val="tx1"/>
                        </a:solidFill>
                        <a:latin typeface="Calibri"/>
                        <a:ea typeface="Calibri"/>
                        <a:cs typeface="Times New Roman"/>
                      </a:endParaRPr>
                    </a:p>
                    <a:p>
                      <a:r>
                        <a:rPr lang="es-MX" sz="1400" b="1">
                          <a:solidFill>
                            <a:schemeClr val="tx1"/>
                          </a:solidFill>
                          <a:latin typeface="Arial"/>
                          <a:ea typeface="Times New Roman"/>
                          <a:cs typeface="Times New Roman"/>
                        </a:rPr>
                        <a:t>1,092</a:t>
                      </a:r>
                      <a:r>
                        <a:rPr lang="es-MX" sz="1800">
                          <a:solidFill>
                            <a:schemeClr val="tx1"/>
                          </a:solidFill>
                          <a:latin typeface="Cambria"/>
                          <a:ea typeface="Times New Roman"/>
                          <a:cs typeface="Times New Roman"/>
                        </a:rPr>
                        <a:t> </a:t>
                      </a:r>
                    </a:p>
                  </a:txBody>
                  <a:tcPr marL="49464" marR="49464"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1,984</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6</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a:solidFill>
                            <a:schemeClr val="tx1"/>
                          </a:solidFill>
                          <a:latin typeface="Arial"/>
                          <a:ea typeface="Times New Roman"/>
                          <a:cs typeface="Times New Roman"/>
                        </a:rPr>
                        <a:t>0</a:t>
                      </a:r>
                      <a:endParaRPr lang="es-MX" sz="1800">
                        <a:solidFill>
                          <a:schemeClr val="tx1"/>
                        </a:solidFill>
                        <a:latin typeface="Calibri"/>
                        <a:ea typeface="Calibri"/>
                        <a:cs typeface="Times New Roman"/>
                      </a:endParaRPr>
                    </a:p>
                  </a:txBody>
                  <a:tcPr marL="49464" marR="49464" marT="0" marB="0">
                    <a:lnL>
                      <a:noFill/>
                    </a:lnL>
                    <a:lnR>
                      <a:noFill/>
                    </a:lnR>
                    <a:lnT>
                      <a:noFill/>
                    </a:lnT>
                    <a:lnB>
                      <a:noFill/>
                    </a:lnB>
                    <a:solidFill>
                      <a:srgbClr val="D3DFEE"/>
                    </a:solidFill>
                  </a:tcPr>
                </a:tc>
                <a:tc>
                  <a:txBody>
                    <a:bodyPr/>
                    <a:lstStyle/>
                    <a:p>
                      <a:pPr algn="r">
                        <a:lnSpc>
                          <a:spcPct val="115000"/>
                        </a:lnSpc>
                        <a:spcAft>
                          <a:spcPts val="0"/>
                        </a:spcAft>
                      </a:pPr>
                      <a:r>
                        <a:rPr lang="es-MX" sz="1400" b="1" dirty="0">
                          <a:solidFill>
                            <a:schemeClr val="tx1"/>
                          </a:solidFill>
                          <a:latin typeface="Arial"/>
                          <a:ea typeface="Times New Roman"/>
                          <a:cs typeface="Times New Roman"/>
                        </a:rPr>
                        <a:t>0</a:t>
                      </a:r>
                      <a:endParaRPr lang="es-MX" sz="1800" dirty="0">
                        <a:solidFill>
                          <a:schemeClr val="tx1"/>
                        </a:solidFill>
                        <a:latin typeface="Calibri"/>
                        <a:ea typeface="Calibri"/>
                        <a:cs typeface="Times New Roman"/>
                      </a:endParaRPr>
                    </a:p>
                  </a:txBody>
                  <a:tcPr marL="49464" marR="49464"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bl>
          </a:graphicData>
        </a:graphic>
      </p:graphicFrame>
      <p:sp>
        <p:nvSpPr>
          <p:cNvPr id="40963" name="Text Box 3"/>
          <p:cNvSpPr txBox="1">
            <a:spLocks noChangeArrowheads="1"/>
          </p:cNvSpPr>
          <p:nvPr/>
        </p:nvSpPr>
        <p:spPr bwMode="auto">
          <a:xfrm>
            <a:off x="314325" y="66675"/>
            <a:ext cx="3571875" cy="250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0" y="5"/>
          <a:ext cx="9144000" cy="6857994"/>
        </p:xfrm>
        <a:graphic>
          <a:graphicData uri="http://schemas.openxmlformats.org/drawingml/2006/table">
            <a:tbl>
              <a:tblPr/>
              <a:tblGrid>
                <a:gridCol w="2152375"/>
                <a:gridCol w="773271"/>
                <a:gridCol w="773271"/>
                <a:gridCol w="773271"/>
                <a:gridCol w="772574"/>
                <a:gridCol w="772574"/>
                <a:gridCol w="772574"/>
                <a:gridCol w="772574"/>
                <a:gridCol w="772574"/>
                <a:gridCol w="808942"/>
              </a:tblGrid>
              <a:tr h="948447">
                <a:tc>
                  <a:txBody>
                    <a:bodyPr/>
                    <a:lstStyle/>
                    <a:p>
                      <a:pPr algn="ctr">
                        <a:lnSpc>
                          <a:spcPct val="115000"/>
                        </a:lnSpc>
                        <a:spcAft>
                          <a:spcPts val="0"/>
                        </a:spcAft>
                      </a:pPr>
                      <a:endParaRPr lang="es-MX" sz="1600" dirty="0">
                        <a:solidFill>
                          <a:srgbClr val="000000"/>
                        </a:solidFill>
                        <a:latin typeface="Calibri"/>
                        <a:ea typeface="Calibri"/>
                        <a:cs typeface="Times New Roman"/>
                      </a:endParaRPr>
                    </a:p>
                    <a:p>
                      <a:pPr algn="ctr">
                        <a:lnSpc>
                          <a:spcPct val="115000"/>
                        </a:lnSpc>
                        <a:spcAft>
                          <a:spcPts val="0"/>
                        </a:spcAft>
                      </a:pPr>
                      <a:r>
                        <a:rPr lang="es-MX" sz="1200" b="1" dirty="0">
                          <a:solidFill>
                            <a:srgbClr val="000000"/>
                          </a:solidFill>
                          <a:latin typeface="Arial"/>
                          <a:ea typeface="Times New Roman"/>
                          <a:cs typeface="Times New Roman"/>
                        </a:rPr>
                        <a:t>IMPORTACIONES</a:t>
                      </a:r>
                      <a:endParaRPr lang="es-MX" sz="1600" dirty="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dirty="0">
                        <a:solidFill>
                          <a:srgbClr val="000000"/>
                        </a:solidFill>
                        <a:latin typeface="Calibri"/>
                        <a:ea typeface="Calibri"/>
                        <a:cs typeface="Times New Roman"/>
                      </a:endParaRPr>
                    </a:p>
                    <a:p>
                      <a:pPr algn="ctr">
                        <a:lnSpc>
                          <a:spcPct val="115000"/>
                        </a:lnSpc>
                        <a:spcAft>
                          <a:spcPts val="0"/>
                        </a:spcAft>
                      </a:pPr>
                      <a:r>
                        <a:rPr lang="es-MX" sz="1200" b="1" dirty="0">
                          <a:solidFill>
                            <a:srgbClr val="000000"/>
                          </a:solidFill>
                          <a:latin typeface="Arial"/>
                          <a:ea typeface="Times New Roman"/>
                          <a:cs typeface="Times New Roman"/>
                        </a:rPr>
                        <a:t>Valor</a:t>
                      </a:r>
                      <a:br>
                        <a:rPr lang="es-MX" sz="1200" b="1" dirty="0">
                          <a:solidFill>
                            <a:srgbClr val="000000"/>
                          </a:solidFill>
                          <a:latin typeface="Arial"/>
                          <a:ea typeface="Times New Roman"/>
                          <a:cs typeface="Times New Roman"/>
                        </a:rPr>
                      </a:br>
                      <a:r>
                        <a:rPr lang="es-MX" sz="1200" b="1" dirty="0">
                          <a:solidFill>
                            <a:srgbClr val="000000"/>
                          </a:solidFill>
                          <a:latin typeface="Arial"/>
                          <a:ea typeface="Times New Roman"/>
                          <a:cs typeface="Times New Roman"/>
                        </a:rPr>
                        <a:t>2011</a:t>
                      </a:r>
                      <a:br>
                        <a:rPr lang="es-MX" sz="1200" b="1" dirty="0">
                          <a:solidFill>
                            <a:srgbClr val="000000"/>
                          </a:solidFill>
                          <a:latin typeface="Arial"/>
                          <a:ea typeface="Times New Roman"/>
                          <a:cs typeface="Times New Roman"/>
                        </a:rPr>
                      </a:br>
                      <a:r>
                        <a:rPr lang="es-MX" sz="1200" b="1" dirty="0">
                          <a:solidFill>
                            <a:srgbClr val="000000"/>
                          </a:solidFill>
                          <a:latin typeface="Arial"/>
                          <a:ea typeface="Times New Roman"/>
                          <a:cs typeface="Times New Roman"/>
                        </a:rPr>
                        <a:t>ene-</a:t>
                      </a:r>
                      <a:r>
                        <a:rPr lang="es-MX" sz="1200" b="1" dirty="0" err="1">
                          <a:solidFill>
                            <a:srgbClr val="000000"/>
                          </a:solidFill>
                          <a:latin typeface="Arial"/>
                          <a:ea typeface="Times New Roman"/>
                          <a:cs typeface="Times New Roman"/>
                        </a:rPr>
                        <a:t>dic</a:t>
                      </a:r>
                      <a:endParaRPr lang="es-MX" sz="1600" dirty="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2010</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2009</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2008</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2007</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2006</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2005</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2004</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MX" sz="1600">
                        <a:solidFill>
                          <a:srgbClr val="000000"/>
                        </a:solidFill>
                        <a:latin typeface="Calibri"/>
                        <a:ea typeface="Calibri"/>
                        <a:cs typeface="Times New Roman"/>
                      </a:endParaRPr>
                    </a:p>
                    <a:p>
                      <a:pPr algn="ctr">
                        <a:lnSpc>
                          <a:spcPct val="115000"/>
                        </a:lnSpc>
                        <a:spcAft>
                          <a:spcPts val="0"/>
                        </a:spcAft>
                      </a:pPr>
                      <a:r>
                        <a:rPr lang="es-MX" sz="1200" b="1">
                          <a:solidFill>
                            <a:srgbClr val="000000"/>
                          </a:solidFill>
                          <a:latin typeface="Arial"/>
                          <a:ea typeface="Times New Roman"/>
                          <a:cs typeface="Times New Roman"/>
                        </a:rPr>
                        <a:t>Valor</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2003</a:t>
                      </a:r>
                      <a:br>
                        <a:rPr lang="es-MX" sz="1200" b="1">
                          <a:solidFill>
                            <a:srgbClr val="000000"/>
                          </a:solidFill>
                          <a:latin typeface="Arial"/>
                          <a:ea typeface="Times New Roman"/>
                          <a:cs typeface="Times New Roman"/>
                        </a:rPr>
                      </a:br>
                      <a:r>
                        <a:rPr lang="es-MX" sz="1200" b="1">
                          <a:solidFill>
                            <a:srgbClr val="000000"/>
                          </a:solidFill>
                          <a:latin typeface="Arial"/>
                          <a:ea typeface="Times New Roman"/>
                          <a:cs typeface="Times New Roman"/>
                        </a:rPr>
                        <a:t>ene-dic</a:t>
                      </a:r>
                      <a:endParaRPr lang="es-MX" sz="1600">
                        <a:solidFill>
                          <a:srgbClr val="000000"/>
                        </a:solidFill>
                        <a:latin typeface="Calibri"/>
                        <a:ea typeface="Calibri"/>
                        <a:cs typeface="Times New Roman"/>
                      </a:endParaRPr>
                    </a:p>
                  </a:txBody>
                  <a:tcPr marL="47999" marR="47999"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r h="437745">
                <a:tc>
                  <a:txBody>
                    <a:bodyPr/>
                    <a:lstStyle/>
                    <a:p>
                      <a:pPr>
                        <a:lnSpc>
                          <a:spcPct val="115000"/>
                        </a:lnSpc>
                        <a:spcAft>
                          <a:spcPts val="0"/>
                        </a:spcAft>
                      </a:pPr>
                      <a:r>
                        <a:rPr lang="es-MX" sz="1200" b="1" u="none" strike="noStrike" dirty="0">
                          <a:solidFill>
                            <a:srgbClr val="000000"/>
                          </a:solidFill>
                          <a:latin typeface="Arial"/>
                          <a:ea typeface="Times New Roman"/>
                          <a:cs typeface="Times New Roman"/>
                        </a:rPr>
                        <a:t>Reino Unido de la </a:t>
                      </a:r>
                      <a:r>
                        <a:rPr lang="es-MX" sz="1200" b="1" u="none" strike="noStrike" dirty="0" smtClean="0">
                          <a:solidFill>
                            <a:srgbClr val="000000"/>
                          </a:solidFill>
                          <a:latin typeface="Arial"/>
                          <a:ea typeface="Times New Roman"/>
                          <a:cs typeface="Times New Roman"/>
                        </a:rPr>
                        <a:t>Gran</a:t>
                      </a:r>
                      <a:r>
                        <a:rPr lang="es-MX" sz="1200" b="1" u="none" strike="noStrike" baseline="0" dirty="0" smtClean="0">
                          <a:solidFill>
                            <a:srgbClr val="000000"/>
                          </a:solidFill>
                          <a:latin typeface="Arial"/>
                          <a:ea typeface="Times New Roman"/>
                          <a:cs typeface="Times New Roman"/>
                        </a:rPr>
                        <a:t> </a:t>
                      </a:r>
                      <a:r>
                        <a:rPr lang="es-MX" sz="1200" b="1" u="none" strike="noStrike" dirty="0" smtClean="0">
                          <a:solidFill>
                            <a:srgbClr val="000000"/>
                          </a:solidFill>
                          <a:latin typeface="Arial"/>
                          <a:ea typeface="Times New Roman"/>
                          <a:cs typeface="Times New Roman"/>
                        </a:rPr>
                        <a:t>Bretaña </a:t>
                      </a:r>
                      <a:r>
                        <a:rPr lang="es-MX" sz="1200" b="1" u="none" strike="noStrike" dirty="0">
                          <a:solidFill>
                            <a:srgbClr val="000000"/>
                          </a:solidFill>
                          <a:latin typeface="Arial"/>
                          <a:ea typeface="Times New Roman"/>
                          <a:cs typeface="Times New Roman"/>
                        </a:rPr>
                        <a:t>e Irlanda d</a:t>
                      </a:r>
                      <a:endParaRPr lang="es-MX" sz="1600" dirty="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798</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1,510</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1,956</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3,109</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131</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144</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2,908</a:t>
                      </a:r>
                      <a:endParaRPr lang="es-MX" sz="1600">
                        <a:solidFill>
                          <a:srgbClr val="000000"/>
                        </a:solidFill>
                        <a:latin typeface="Calibri"/>
                        <a:ea typeface="Calibri"/>
                        <a:cs typeface="Times New Roman"/>
                      </a:endParaRPr>
                    </a:p>
                  </a:txBody>
                  <a:tcPr marL="47999" marR="47999" marT="0" marB="0">
                    <a:lnL>
                      <a:noFill/>
                    </a:lnL>
                    <a:lnR>
                      <a:noFill/>
                    </a:lnR>
                    <a:lnT w="38100" cap="flat" cmpd="sng" algn="ctr">
                      <a:solidFill>
                        <a:srgbClr val="4F81BD"/>
                      </a:solidFill>
                      <a:prstDash val="solid"/>
                      <a:round/>
                      <a:headEnd type="none" w="med" len="med"/>
                      <a:tailEnd type="none" w="med" len="med"/>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3,265</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India (República de la)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482</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846</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815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645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150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823</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2,342</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574</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559</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Siria, Republica Árabe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119</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132</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1,581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2,610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1,936</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Suiza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70</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31,761</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24,066</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44,521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103,855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130,517</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133,461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155,426</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87,579</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Bulgaria (República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24</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78</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43</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27</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87</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9</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u="none" strike="noStrike" dirty="0">
                          <a:solidFill>
                            <a:srgbClr val="000000"/>
                          </a:solidFill>
                          <a:latin typeface="Arial"/>
                          <a:ea typeface="Times New Roman"/>
                          <a:cs typeface="Times New Roman"/>
                        </a:rPr>
                        <a:t>Chile(República de )</a:t>
                      </a:r>
                      <a:endParaRPr lang="es-MX" sz="1600" dirty="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18</a:t>
                      </a:r>
                      <a:endParaRPr lang="es-MX" sz="1600" dirty="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5,856</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147</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4,873</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2</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93,270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947</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Colombia (República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6</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4</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94</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505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722</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Emiratos Árabes Unidos</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460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Armenia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35</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13</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89</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24</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80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24</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Belice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51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Costa Rica (República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95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Cuba (República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127</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272</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República Checa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26</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Republica Dominicana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35</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23</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Comunidad Europea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1,621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3,414</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2,181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Honduras (República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135</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437745">
                <a:tc>
                  <a:txBody>
                    <a:bodyPr/>
                    <a:lstStyle/>
                    <a:p>
                      <a:pPr>
                        <a:lnSpc>
                          <a:spcPct val="115000"/>
                        </a:lnSpc>
                        <a:spcAft>
                          <a:spcPts val="0"/>
                        </a:spcAft>
                      </a:pPr>
                      <a:r>
                        <a:rPr lang="es-MX" sz="1200" b="1">
                          <a:solidFill>
                            <a:srgbClr val="000000"/>
                          </a:solidFill>
                          <a:latin typeface="Arial"/>
                          <a:ea typeface="Times New Roman"/>
                          <a:cs typeface="Times New Roman"/>
                        </a:rPr>
                        <a:t>Jordania (Reino Hachemita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1,719</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Japón</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685</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83</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Países no identificados</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121</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Corea del Sur</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34</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446</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Nueva Zelandia</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1,769</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437745">
                <a:tc>
                  <a:txBody>
                    <a:bodyPr/>
                    <a:lstStyle/>
                    <a:p>
                      <a:pPr>
                        <a:lnSpc>
                          <a:spcPct val="115000"/>
                        </a:lnSpc>
                        <a:spcAft>
                          <a:spcPts val="0"/>
                        </a:spcAft>
                      </a:pPr>
                      <a:r>
                        <a:rPr lang="es-MX" sz="1200" b="1">
                          <a:solidFill>
                            <a:srgbClr val="000000"/>
                          </a:solidFill>
                          <a:latin typeface="Arial"/>
                          <a:ea typeface="Times New Roman"/>
                          <a:cs typeface="Times New Roman"/>
                        </a:rPr>
                        <a:t>Polonia (República Popular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72</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360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b="1">
                          <a:solidFill>
                            <a:srgbClr val="000000"/>
                          </a:solidFill>
                          <a:latin typeface="Arial"/>
                          <a:ea typeface="Times New Roman"/>
                          <a:cs typeface="Times New Roman"/>
                        </a:rPr>
                        <a:t>22,948</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El Salvador (República de )</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82</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solidFill>
                      <a:srgbClr val="D3DFEE"/>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D3DFEE"/>
                    </a:solidFill>
                  </a:tcPr>
                </a:tc>
              </a:tr>
              <a:tr h="218872">
                <a:tc>
                  <a:txBody>
                    <a:bodyPr/>
                    <a:lstStyle/>
                    <a:p>
                      <a:pPr>
                        <a:lnSpc>
                          <a:spcPct val="115000"/>
                        </a:lnSpc>
                        <a:spcAft>
                          <a:spcPts val="0"/>
                        </a:spcAft>
                      </a:pPr>
                      <a:r>
                        <a:rPr lang="es-MX" sz="1200" b="1">
                          <a:solidFill>
                            <a:srgbClr val="000000"/>
                          </a:solidFill>
                          <a:latin typeface="Arial"/>
                          <a:ea typeface="Times New Roman"/>
                          <a:cs typeface="Times New Roman"/>
                        </a:rPr>
                        <a:t>Tailandia (Reino de)</a:t>
                      </a:r>
                      <a:endParaRPr lang="es-MX" sz="160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140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a:solidFill>
                            <a:srgbClr val="000000"/>
                          </a:solidFill>
                          <a:latin typeface="Arial"/>
                          <a:ea typeface="Times New Roman"/>
                          <a:cs typeface="Times New Roman"/>
                        </a:rPr>
                        <a:t>0</a:t>
                      </a:r>
                      <a:endParaRPr lang="es-MX" sz="1600">
                        <a:solidFill>
                          <a:srgbClr val="000000"/>
                        </a:solidFill>
                        <a:latin typeface="Calibri"/>
                        <a:ea typeface="Calibri"/>
                        <a:cs typeface="Times New Roman"/>
                      </a:endParaRPr>
                    </a:p>
                  </a:txBody>
                  <a:tcPr marL="47999" marR="47999" marT="0" marB="0">
                    <a:lnL>
                      <a:noFill/>
                    </a:lnL>
                    <a:lnR>
                      <a:noFill/>
                    </a:lnR>
                    <a:lnT>
                      <a:noFill/>
                    </a:lnT>
                    <a:lnB>
                      <a:noFill/>
                    </a:lnB>
                  </a:tcPr>
                </a:tc>
                <a:tc>
                  <a:txBody>
                    <a:bodyPr/>
                    <a:lstStyle/>
                    <a:p>
                      <a:pPr algn="r">
                        <a:lnSpc>
                          <a:spcPct val="115000"/>
                        </a:lnSpc>
                        <a:spcAft>
                          <a:spcPts val="0"/>
                        </a:spcAft>
                      </a:pPr>
                      <a:r>
                        <a:rPr lang="es-MX" sz="1200" dirty="0">
                          <a:solidFill>
                            <a:srgbClr val="000000"/>
                          </a:solidFill>
                          <a:latin typeface="Arial"/>
                          <a:ea typeface="Times New Roman"/>
                          <a:cs typeface="Times New Roman"/>
                        </a:rPr>
                        <a:t>0</a:t>
                      </a:r>
                      <a:endParaRPr lang="es-MX" sz="1600" dirty="0">
                        <a:solidFill>
                          <a:srgbClr val="000000"/>
                        </a:solidFill>
                        <a:latin typeface="Calibri"/>
                        <a:ea typeface="Calibri"/>
                        <a:cs typeface="Times New Roman"/>
                      </a:endParaRPr>
                    </a:p>
                  </a:txBody>
                  <a:tcPr marL="47999" marR="47999" marT="0" marB="0">
                    <a:lnL>
                      <a:noFill/>
                    </a:lnL>
                    <a:lnR w="12700" cap="flat" cmpd="sng" algn="ctr">
                      <a:solidFill>
                        <a:srgbClr val="4F81BD"/>
                      </a:solidFill>
                      <a:prstDash val="solid"/>
                      <a:round/>
                      <a:headEnd type="none" w="med" len="med"/>
                      <a:tailEnd type="none" w="med" len="med"/>
                    </a:lnR>
                    <a:lnT>
                      <a:noFill/>
                    </a:lnT>
                    <a:lnB>
                      <a:noFill/>
                    </a:lnB>
                  </a:tcPr>
                </a:tc>
              </a:tr>
            </a:tbl>
          </a:graphicData>
        </a:graphic>
      </p:graphicFrame>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188640"/>
            <a:ext cx="5724128"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800" b="1" dirty="0" smtClean="0"/>
              <a:t>PRODUCTOS SUSTITUTOS</a:t>
            </a:r>
          </a:p>
        </p:txBody>
      </p:sp>
      <p:sp>
        <p:nvSpPr>
          <p:cNvPr id="4" name="3 CuadroTexto"/>
          <p:cNvSpPr txBox="1"/>
          <p:nvPr/>
        </p:nvSpPr>
        <p:spPr>
          <a:xfrm>
            <a:off x="1187624" y="1052736"/>
            <a:ext cx="6768752" cy="369332"/>
          </a:xfrm>
          <a:prstGeom prst="rect">
            <a:avLst/>
          </a:prstGeom>
          <a:noFill/>
        </p:spPr>
        <p:txBody>
          <a:bodyPr wrap="square" rtlCol="0">
            <a:spAutoFit/>
          </a:bodyPr>
          <a:lstStyle/>
          <a:p>
            <a:endParaRPr lang="es-MX"/>
          </a:p>
        </p:txBody>
      </p:sp>
      <p:pic>
        <p:nvPicPr>
          <p:cNvPr id="6" name="5 Imagen" descr="http://4.bp.blogspot.com/-1jJYaD1QgYU/T12gO0I4tfI/AAAAAAAADUc/Nh-_ZWiDFEc/s1600/cajeta.jpg"/>
          <p:cNvPicPr>
            <a:picLocks noChangeAspect="1"/>
          </p:cNvPicPr>
          <p:nvPr/>
        </p:nvPicPr>
        <p:blipFill>
          <a:blip r:embed="rId3" cstate="print"/>
          <a:srcRect/>
          <a:stretch>
            <a:fillRect/>
          </a:stretch>
        </p:blipFill>
        <p:spPr bwMode="auto">
          <a:xfrm>
            <a:off x="4860032" y="836712"/>
            <a:ext cx="2258060" cy="1557020"/>
          </a:xfrm>
          <a:prstGeom prst="rect">
            <a:avLst/>
          </a:prstGeom>
          <a:ln>
            <a:noFill/>
          </a:ln>
          <a:effectLst>
            <a:outerShdw blurRad="190500" algn="tl" rotWithShape="0">
              <a:srgbClr val="000000">
                <a:alpha val="70000"/>
              </a:srgbClr>
            </a:outerShdw>
          </a:effectLst>
        </p:spPr>
      </p:pic>
      <p:pic>
        <p:nvPicPr>
          <p:cNvPr id="7" name="6 Imagen"/>
          <p:cNvPicPr>
            <a:picLocks noChangeAspect="1"/>
          </p:cNvPicPr>
          <p:nvPr/>
        </p:nvPicPr>
        <p:blipFill>
          <a:blip r:embed="rId4" cstate="print"/>
          <a:srcRect l="2096" t="24871" r="36070" b="13471"/>
          <a:stretch>
            <a:fillRect/>
          </a:stretch>
        </p:blipFill>
        <p:spPr bwMode="auto">
          <a:xfrm>
            <a:off x="2699792" y="1412776"/>
            <a:ext cx="2002155" cy="1443355"/>
          </a:xfrm>
          <a:prstGeom prst="rect">
            <a:avLst/>
          </a:prstGeom>
          <a:ln>
            <a:noFill/>
          </a:ln>
          <a:effectLst>
            <a:outerShdw blurRad="190500" algn="tl" rotWithShape="0">
              <a:srgbClr val="000000">
                <a:alpha val="70000"/>
              </a:srgbClr>
            </a:outerShdw>
          </a:effectLst>
        </p:spPr>
      </p:pic>
      <p:pic>
        <p:nvPicPr>
          <p:cNvPr id="8" name="7 Imagen" descr="http://cordovaboss.files.wordpress.com/2009/06/cafe-pan-y-miel.jpg"/>
          <p:cNvPicPr>
            <a:picLocks noChangeAspect="1"/>
          </p:cNvPicPr>
          <p:nvPr/>
        </p:nvPicPr>
        <p:blipFill>
          <a:blip r:embed="rId5" cstate="print"/>
          <a:srcRect/>
          <a:stretch>
            <a:fillRect/>
          </a:stretch>
        </p:blipFill>
        <p:spPr bwMode="auto">
          <a:xfrm>
            <a:off x="4932040" y="2348880"/>
            <a:ext cx="2114550" cy="1443355"/>
          </a:xfrm>
          <a:prstGeom prst="rect">
            <a:avLst/>
          </a:prstGeom>
          <a:ln>
            <a:noFill/>
          </a:ln>
          <a:effectLst>
            <a:outerShdw blurRad="190500" algn="tl" rotWithShape="0">
              <a:srgbClr val="000000">
                <a:alpha val="70000"/>
              </a:srgbClr>
            </a:outerShdw>
          </a:effectLst>
        </p:spPr>
      </p:pic>
      <p:pic>
        <p:nvPicPr>
          <p:cNvPr id="9" name="8 Imagen" descr="http://img.bebesymas.com/2009/02/crema-cacao-casera.jpg"/>
          <p:cNvPicPr>
            <a:picLocks noChangeAspect="1"/>
          </p:cNvPicPr>
          <p:nvPr/>
        </p:nvPicPr>
        <p:blipFill>
          <a:blip r:embed="rId6" cstate="print"/>
          <a:srcRect/>
          <a:stretch>
            <a:fillRect/>
          </a:stretch>
        </p:blipFill>
        <p:spPr bwMode="auto">
          <a:xfrm>
            <a:off x="2915816" y="2852936"/>
            <a:ext cx="2192020" cy="1401445"/>
          </a:xfrm>
          <a:prstGeom prst="rect">
            <a:avLst/>
          </a:prstGeom>
          <a:ln>
            <a:noFill/>
          </a:ln>
          <a:effectLst>
            <a:outerShdw blurRad="190500" algn="tl" rotWithShape="0">
              <a:srgbClr val="000000">
                <a:alpha val="70000"/>
              </a:srgbClr>
            </a:outerShdw>
          </a:effectLst>
        </p:spPr>
      </p:pic>
      <p:pic>
        <p:nvPicPr>
          <p:cNvPr id="10" name="9 Imagen" descr="http://saboruniversal.com/wp-content/uploads/2010/04/pan-con-margarina.jpg"/>
          <p:cNvPicPr>
            <a:picLocks noChangeAspect="1"/>
          </p:cNvPicPr>
          <p:nvPr/>
        </p:nvPicPr>
        <p:blipFill>
          <a:blip r:embed="rId7" cstate="print"/>
          <a:srcRect/>
          <a:stretch>
            <a:fillRect/>
          </a:stretch>
        </p:blipFill>
        <p:spPr bwMode="auto">
          <a:xfrm rot="10800000">
            <a:off x="5924550" y="3861048"/>
            <a:ext cx="3219450" cy="1598930"/>
          </a:xfrm>
          <a:prstGeom prst="rect">
            <a:avLst/>
          </a:prstGeom>
          <a:ln>
            <a:noFill/>
          </a:ln>
          <a:effectLst>
            <a:outerShdw blurRad="190500" algn="tl" rotWithShape="0">
              <a:srgbClr val="000000">
                <a:alpha val="70000"/>
              </a:srgbClr>
            </a:outerShdw>
          </a:effectLst>
        </p:spPr>
      </p:pic>
      <p:pic>
        <p:nvPicPr>
          <p:cNvPr id="11" name="10 Imagen" descr="http://www.elgranchef.com/sites/www.elgranchef.com/files/imagecache/primera/receta-de-pan-sin-amasar7.jpg"/>
          <p:cNvPicPr>
            <a:picLocks noChangeAspect="1"/>
          </p:cNvPicPr>
          <p:nvPr/>
        </p:nvPicPr>
        <p:blipFill>
          <a:blip r:embed="rId8" cstate="print"/>
          <a:srcRect/>
          <a:stretch>
            <a:fillRect/>
          </a:stretch>
        </p:blipFill>
        <p:spPr bwMode="auto">
          <a:xfrm>
            <a:off x="7162800" y="2060848"/>
            <a:ext cx="1981200" cy="1418590"/>
          </a:xfrm>
          <a:prstGeom prst="rect">
            <a:avLst/>
          </a:prstGeom>
          <a:ln>
            <a:noFill/>
          </a:ln>
          <a:effectLst>
            <a:outerShdw blurRad="190500" algn="tl" rotWithShape="0">
              <a:srgbClr val="000000">
                <a:alpha val="70000"/>
              </a:srgbClr>
            </a:outerShdw>
          </a:effectLst>
        </p:spPr>
      </p:pic>
      <p:pic>
        <p:nvPicPr>
          <p:cNvPr id="12" name="11 Imagen" descr="https://encrypted-tbn3.google.com/images?q=tbn:ANd9GcTiLwSgHwCDzLn34mfunejhuBeQCpg4-bunI1l1hbzZRHtdAEt9"/>
          <p:cNvPicPr>
            <a:picLocks noChangeAspect="1"/>
          </p:cNvPicPr>
          <p:nvPr/>
        </p:nvPicPr>
        <p:blipFill>
          <a:blip r:embed="rId9" cstate="print"/>
          <a:srcRect/>
          <a:stretch>
            <a:fillRect/>
          </a:stretch>
        </p:blipFill>
        <p:spPr bwMode="auto">
          <a:xfrm>
            <a:off x="3203848" y="4509120"/>
            <a:ext cx="2485390" cy="1515745"/>
          </a:xfrm>
          <a:prstGeom prst="rect">
            <a:avLst/>
          </a:prstGeom>
          <a:ln>
            <a:noFill/>
          </a:ln>
          <a:effectLst>
            <a:outerShdw blurRad="190500" algn="tl" rotWithShape="0">
              <a:srgbClr val="000000">
                <a:alpha val="70000"/>
              </a:srgbClr>
            </a:outerShdw>
          </a:effectLst>
        </p:spPr>
      </p:pic>
      <p:sp>
        <p:nvSpPr>
          <p:cNvPr id="36870" name="Text Box 6"/>
          <p:cNvSpPr txBox="1">
            <a:spLocks noChangeArrowheads="1"/>
          </p:cNvSpPr>
          <p:nvPr/>
        </p:nvSpPr>
        <p:spPr bwMode="auto">
          <a:xfrm>
            <a:off x="3995936" y="6165304"/>
            <a:ext cx="4929981" cy="504056"/>
          </a:xfrm>
          <a:prstGeom prst="rect">
            <a:avLst/>
          </a:prstGeom>
          <a:noFill/>
          <a:ln w="38100">
            <a:no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Imagen 4 (Collage diversos tipos de productos sustitutos)</a:t>
            </a:r>
            <a:endParaRPr kumimoji="0" lang="es-MX" sz="4400" b="0" i="0" u="none" strike="noStrike" cap="none" normalizeH="0" baseline="0" dirty="0" smtClean="0">
              <a:ln>
                <a:noFill/>
              </a:ln>
              <a:solidFill>
                <a:schemeClr val="tx1"/>
              </a:solidFill>
              <a:effectLst/>
              <a:latin typeface="Arial" pitchFamily="34" charset="0"/>
            </a:endParaRPr>
          </a:p>
        </p:txBody>
      </p:sp>
      <p:sp>
        <p:nvSpPr>
          <p:cNvPr id="36879" name="Text Box 15"/>
          <p:cNvSpPr txBox="1">
            <a:spLocks noChangeArrowheads="1"/>
          </p:cNvSpPr>
          <p:nvPr/>
        </p:nvSpPr>
        <p:spPr bwMode="auto">
          <a:xfrm>
            <a:off x="4788024" y="836712"/>
            <a:ext cx="873125" cy="393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Cajeta</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77" name="Text Box 13"/>
          <p:cNvSpPr txBox="1">
            <a:spLocks noChangeArrowheads="1"/>
          </p:cNvSpPr>
          <p:nvPr/>
        </p:nvSpPr>
        <p:spPr bwMode="auto">
          <a:xfrm>
            <a:off x="2843808" y="1916832"/>
            <a:ext cx="1265237" cy="679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Leche Condensada</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75" name="Text Box 11"/>
          <p:cNvSpPr txBox="1">
            <a:spLocks noChangeArrowheads="1"/>
          </p:cNvSpPr>
          <p:nvPr/>
        </p:nvSpPr>
        <p:spPr bwMode="auto">
          <a:xfrm>
            <a:off x="6372200" y="2348880"/>
            <a:ext cx="733425" cy="396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Miel</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66" name="Text Box 2"/>
          <p:cNvSpPr txBox="1">
            <a:spLocks noChangeArrowheads="1"/>
          </p:cNvSpPr>
          <p:nvPr/>
        </p:nvSpPr>
        <p:spPr bwMode="auto">
          <a:xfrm>
            <a:off x="3851920" y="4005064"/>
            <a:ext cx="1276350" cy="2651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Crema de Cacao</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65" name="Text Box 1"/>
          <p:cNvSpPr txBox="1">
            <a:spLocks noChangeArrowheads="1"/>
          </p:cNvSpPr>
          <p:nvPr/>
        </p:nvSpPr>
        <p:spPr bwMode="auto">
          <a:xfrm>
            <a:off x="3275856" y="4581128"/>
            <a:ext cx="977900" cy="3825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Margarina</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69" name="Text Box 5"/>
          <p:cNvSpPr txBox="1">
            <a:spLocks noChangeArrowheads="1"/>
          </p:cNvSpPr>
          <p:nvPr/>
        </p:nvSpPr>
        <p:spPr bwMode="auto">
          <a:xfrm>
            <a:off x="7884368" y="2132856"/>
            <a:ext cx="670421" cy="314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Jalea</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71" name="Text Box 7"/>
          <p:cNvSpPr txBox="1">
            <a:spLocks noChangeArrowheads="1"/>
          </p:cNvSpPr>
          <p:nvPr/>
        </p:nvSpPr>
        <p:spPr bwMode="auto">
          <a:xfrm>
            <a:off x="6012160" y="3861048"/>
            <a:ext cx="1360488" cy="339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Queso Crema</a:t>
            </a:r>
            <a:endParaRPr kumimoji="0" lang="es-MX" sz="1800" b="0" i="0" u="none" strike="noStrike" cap="none" normalizeH="0" baseline="0" dirty="0" smtClean="0">
              <a:ln>
                <a:noFill/>
              </a:ln>
              <a:solidFill>
                <a:schemeClr val="tx1"/>
              </a:solidFill>
              <a:effectLst/>
              <a:latin typeface="Arial" pitchFamily="34" charset="0"/>
            </a:endParaRPr>
          </a:p>
        </p:txBody>
      </p:sp>
      <p:sp>
        <p:nvSpPr>
          <p:cNvPr id="36878" name="Text Box 14"/>
          <p:cNvSpPr txBox="1">
            <a:spLocks noChangeArrowheads="1"/>
          </p:cNvSpPr>
          <p:nvPr/>
        </p:nvSpPr>
        <p:spPr bwMode="auto">
          <a:xfrm>
            <a:off x="0" y="692696"/>
            <a:ext cx="2555776" cy="616530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La identificación de productos sustitutos supone la búsqueda de otros productos que puedan cumplir la misma función y por tanto, satisfacer las mismas necesidades que el producto que ofrecen las empresas de conservas y mermeladas de elaboración tradicional.</a:t>
            </a:r>
          </a:p>
          <a:p>
            <a:pPr marL="0" marR="0" lvl="0" indent="0" algn="l" defTabSz="914400" rtl="0" eaLnBrk="1" fontAlgn="base" latinLnBrk="0" hangingPunct="1">
              <a:lnSpc>
                <a:spcPct val="100000"/>
              </a:lnSpc>
              <a:spcBef>
                <a:spcPct val="0"/>
              </a:spcBef>
              <a:spcAft>
                <a:spcPct val="0"/>
              </a:spcAft>
              <a:buClrTx/>
              <a:buSzTx/>
              <a:buFontTx/>
              <a:buNone/>
              <a:tabLst/>
            </a:pPr>
            <a:endParaRPr lang="es-MX" sz="1600" b="1" dirty="0" smtClean="0">
              <a:solidFill>
                <a:schemeClr val="tx1"/>
              </a:solidFill>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Los productos sustitutos influyen sobre la competencia, debido a que  si disponen de un precio más bajo y/o un atractivo mayor que el producto generado por las empresas de nuestra actividad, parte de la demanda se desplazará  al producto sustituto.</a:t>
            </a:r>
            <a:endParaRPr kumimoji="0" lang="es-MX" sz="2800" b="1" i="0" u="none" strike="noStrike" cap="none" normalizeH="0" baseline="0" dirty="0" smtClean="0">
              <a:ln>
                <a:noFill/>
              </a:ln>
              <a:solidFill>
                <a:schemeClr val="tx1"/>
              </a:solidFill>
              <a:effectLst/>
              <a:latin typeface="Arial" pitchFamily="34" charset="0"/>
            </a:endParaRPr>
          </a:p>
        </p:txBody>
      </p:sp>
      <p:sp>
        <p:nvSpPr>
          <p:cNvPr id="36889" name="Rectangle 25"/>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188640"/>
            <a:ext cx="4824536"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400" b="1" dirty="0" smtClean="0"/>
              <a:t>PRODUCTOS ALTERNATIVOS</a:t>
            </a:r>
          </a:p>
        </p:txBody>
      </p:sp>
      <p:sp>
        <p:nvSpPr>
          <p:cNvPr id="4" name="3 CuadroTexto"/>
          <p:cNvSpPr txBox="1"/>
          <p:nvPr/>
        </p:nvSpPr>
        <p:spPr>
          <a:xfrm>
            <a:off x="1259632" y="980728"/>
            <a:ext cx="7128792"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La mermelada tiene una demanda demasiada amplia, sin embargo,  existen alternativas que pueden ser innovadores para los clientes; la idea de vender productos nuevos para el mercado.</a:t>
            </a:r>
          </a:p>
          <a:p>
            <a:r>
              <a:rPr lang="es-MX" dirty="0" smtClean="0"/>
              <a:t>Una de las alternativas que puede mejorar el índice de ventas, siendo un producto innovador es la mermelada de flores,  siendo un producto que no necesita una alta inversión y su contenido floricultor es altamente orgánico.</a:t>
            </a:r>
          </a:p>
          <a:p>
            <a:endParaRPr lang="es-MX" dirty="0"/>
          </a:p>
        </p:txBody>
      </p:sp>
      <p:pic>
        <p:nvPicPr>
          <p:cNvPr id="5" name="4 Imagen" descr="https://encrypted-tbn1.google.com/images?q=tbn:ANd9GcRfoNZRAKeJjJ0-M8eevnK1RhYrA1HeKWF60oNmKjj6L_OS2ugbig"/>
          <p:cNvPicPr/>
          <p:nvPr/>
        </p:nvPicPr>
        <p:blipFill>
          <a:blip r:embed="rId3" cstate="print"/>
          <a:srcRect/>
          <a:stretch>
            <a:fillRect/>
          </a:stretch>
        </p:blipFill>
        <p:spPr bwMode="auto">
          <a:xfrm>
            <a:off x="3851920" y="3933056"/>
            <a:ext cx="4320480" cy="2474031"/>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www.ulmaagricola.com/upload/APLICACIONES/Floricultura/Floricultura%205_1g.jpg"/>
          <p:cNvPicPr/>
          <p:nvPr/>
        </p:nvPicPr>
        <p:blipFill>
          <a:blip r:embed="rId3" cstate="print"/>
          <a:srcRect/>
          <a:stretch>
            <a:fillRect/>
          </a:stretch>
        </p:blipFill>
        <p:spPr bwMode="auto">
          <a:xfrm>
            <a:off x="971600" y="0"/>
            <a:ext cx="8172400" cy="6858000"/>
          </a:xfrm>
          <a:prstGeom prst="rect">
            <a:avLst/>
          </a:prstGeom>
          <a:ln>
            <a:noFill/>
          </a:ln>
          <a:effectLst>
            <a:outerShdw blurRad="190500" algn="tl" rotWithShape="0">
              <a:srgbClr val="000000">
                <a:alpha val="70000"/>
              </a:srgbClr>
            </a:outerShdw>
          </a:effectLst>
        </p:spPr>
      </p:pic>
      <p:sp>
        <p:nvSpPr>
          <p:cNvPr id="6" name="5 CuadroTexto"/>
          <p:cNvSpPr txBox="1"/>
          <p:nvPr/>
        </p:nvSpPr>
        <p:spPr>
          <a:xfrm>
            <a:off x="971600" y="0"/>
            <a:ext cx="8172400" cy="1477328"/>
          </a:xfrm>
          <a:prstGeom prst="rect">
            <a:avLst/>
          </a:prstGeom>
          <a:solidFill>
            <a:schemeClr val="bg1"/>
          </a:solidFill>
        </p:spPr>
        <p:txBody>
          <a:bodyPr wrap="square" rtlCol="0">
            <a:spAutoFit/>
          </a:bodyPr>
          <a:lstStyle/>
          <a:p>
            <a:r>
              <a:rPr lang="es-MX" dirty="0" smtClean="0"/>
              <a:t>México un país eminentemente agrícola con </a:t>
            </a:r>
            <a:r>
              <a:rPr lang="es-MX" b="1" dirty="0" smtClean="0"/>
              <a:t>grandes extensiones de floricultura </a:t>
            </a:r>
            <a:r>
              <a:rPr lang="es-MX" dirty="0" smtClean="0"/>
              <a:t>especialmente en la Regiones Sierra y Oriente, posee una gran variedad de especies; algunas explotadas técnicamente y otras silvestres para uso ornamental, con escasa explotación orgánica de floricultura que aporta a la nutrición  y salud humana . La floricultura bien entendida, es la rama más rentable de la agricultura legal. </a:t>
            </a: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0"/>
            <a:ext cx="3312368" cy="686341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endParaRPr lang="es-MX" sz="2000" dirty="0" smtClean="0"/>
          </a:p>
          <a:p>
            <a:r>
              <a:rPr lang="es-MX" sz="2000" dirty="0" smtClean="0"/>
              <a:t>Las flores orgánicas comestibles es un tema que los floricultores no la han explotado para la elaboración de productos que son para el consumo humano, las diferentes opciones que podemos aprovechar de ellas y los beneficios nutritivos que podemos obtener. </a:t>
            </a:r>
          </a:p>
          <a:p>
            <a:endParaRPr lang="es-MX" sz="2000" dirty="0" smtClean="0"/>
          </a:p>
          <a:p>
            <a:endParaRPr lang="es-MX" sz="2000" dirty="0" smtClean="0"/>
          </a:p>
          <a:p>
            <a:r>
              <a:rPr lang="es-MX" sz="2000" dirty="0" smtClean="0"/>
              <a:t>Nuestra recomendación de producto alternativo se centra en las flores para elaboración de  “</a:t>
            </a:r>
            <a:r>
              <a:rPr lang="es-MX" sz="2000" b="1" dirty="0" smtClean="0"/>
              <a:t>mermeladas de flores orgánicas </a:t>
            </a:r>
            <a:r>
              <a:rPr lang="es-MX" sz="2000" dirty="0" smtClean="0"/>
              <a:t>“comestibles y dar a conocer que no solo las flores gustan por su fragancia, sino también por su sabor y nutrientes. </a:t>
            </a:r>
            <a:endParaRPr lang="es-MX" sz="2000" dirty="0"/>
          </a:p>
        </p:txBody>
      </p:sp>
      <p:pic>
        <p:nvPicPr>
          <p:cNvPr id="30722" name="Picture 2" descr="http://www.recetasmierdaeuristas.com/wp-content/uploads/2012/05/mermelada-de-rosas-9.jpg"/>
          <p:cNvPicPr>
            <a:picLocks noChangeAspect="1" noChangeArrowheads="1"/>
          </p:cNvPicPr>
          <p:nvPr/>
        </p:nvPicPr>
        <p:blipFill>
          <a:blip r:embed="rId3" cstate="print"/>
          <a:srcRect/>
          <a:stretch>
            <a:fillRect/>
          </a:stretch>
        </p:blipFill>
        <p:spPr bwMode="auto">
          <a:xfrm>
            <a:off x="4268391" y="0"/>
            <a:ext cx="4875609" cy="6858000"/>
          </a:xfrm>
          <a:prstGeom prst="rect">
            <a:avLst/>
          </a:prstGeom>
          <a:noFill/>
        </p:spPr>
      </p:pic>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http://bligoo.com/media/users/4/221768/images/public/24121/DSC08588.JPG?v=1264022979145"/>
          <p:cNvPicPr/>
          <p:nvPr/>
        </p:nvPicPr>
        <p:blipFill>
          <a:blip r:embed="rId3" cstate="print"/>
          <a:srcRect/>
          <a:stretch>
            <a:fillRect/>
          </a:stretch>
        </p:blipFill>
        <p:spPr bwMode="auto">
          <a:xfrm>
            <a:off x="971600" y="0"/>
            <a:ext cx="8172400" cy="5733256"/>
          </a:xfrm>
          <a:prstGeom prst="rect">
            <a:avLst/>
          </a:prstGeom>
          <a:ln>
            <a:noFill/>
          </a:ln>
          <a:effectLst>
            <a:outerShdw blurRad="190500" algn="tl" rotWithShape="0">
              <a:srgbClr val="000000">
                <a:alpha val="70000"/>
              </a:srgbClr>
            </a:outerShdw>
          </a:effectLst>
        </p:spPr>
      </p:pic>
      <p:sp>
        <p:nvSpPr>
          <p:cNvPr id="5" name="4 Rectángulo"/>
          <p:cNvSpPr/>
          <p:nvPr/>
        </p:nvSpPr>
        <p:spPr>
          <a:xfrm>
            <a:off x="971600" y="5877272"/>
            <a:ext cx="8172400" cy="707886"/>
          </a:xfrm>
          <a:prstGeom prst="rect">
            <a:avLst/>
          </a:prstGeom>
          <a:noFill/>
        </p:spPr>
        <p:txBody>
          <a:bodyPr wrap="square" lIns="91440" tIns="45720" rIns="91440" bIns="45720">
            <a:spAutoFit/>
          </a:bodyPr>
          <a:lstStyle/>
          <a:p>
            <a:pPr algn="ctr"/>
            <a:r>
              <a:rPr lang="es-E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INVESTIGACION DE CAMPO</a:t>
            </a:r>
            <a:endParaRPr lang="es-E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43608" y="1"/>
            <a:ext cx="8100392" cy="7571303"/>
          </a:xfrm>
          <a:prstGeom prst="rect">
            <a:avLst/>
          </a:prstGeom>
          <a:noFill/>
        </p:spPr>
        <p:txBody>
          <a:bodyPr wrap="square" rtlCol="0">
            <a:spAutoFit/>
          </a:bodyPr>
          <a:lstStyle/>
          <a:p>
            <a:r>
              <a:rPr lang="es-MX" dirty="0" smtClean="0"/>
              <a:t>Con el objetivo de identificar las preferencias del consumidor al decidir la compra de mermelada,  se aplico una encuesta a100 personas en las 16 delegaciones del Distrito Federal. </a:t>
            </a:r>
          </a:p>
          <a:p>
            <a:endParaRPr lang="es-MX" dirty="0" smtClean="0"/>
          </a:p>
          <a:p>
            <a:r>
              <a:rPr lang="es-MX" dirty="0" smtClean="0"/>
              <a:t>Para levantar información nos dirigimos a las líneas de metro de la Ciudad de México, en las estaciones:</a:t>
            </a:r>
          </a:p>
          <a:p>
            <a:endParaRPr lang="es-MX" dirty="0" smtClean="0"/>
          </a:p>
          <a:p>
            <a:r>
              <a:rPr lang="es-MX" dirty="0" smtClean="0"/>
              <a:t> Universidad</a:t>
            </a:r>
          </a:p>
          <a:p>
            <a:r>
              <a:rPr lang="es-MX" dirty="0" err="1" smtClean="0"/>
              <a:t>Copilco</a:t>
            </a:r>
            <a:endParaRPr lang="es-MX" dirty="0" smtClean="0"/>
          </a:p>
          <a:p>
            <a:r>
              <a:rPr lang="es-MX" dirty="0" smtClean="0"/>
              <a:t>M. a. de Quevedo</a:t>
            </a:r>
          </a:p>
          <a:p>
            <a:r>
              <a:rPr lang="es-MX" dirty="0" smtClean="0"/>
              <a:t>Viveros</a:t>
            </a:r>
          </a:p>
          <a:p>
            <a:r>
              <a:rPr lang="es-MX" dirty="0" smtClean="0"/>
              <a:t>Coyoacán</a:t>
            </a:r>
          </a:p>
          <a:p>
            <a:r>
              <a:rPr lang="es-MX" dirty="0" smtClean="0"/>
              <a:t>División del norte</a:t>
            </a:r>
          </a:p>
          <a:p>
            <a:r>
              <a:rPr lang="es-MX" dirty="0" smtClean="0"/>
              <a:t>Eugenia</a:t>
            </a:r>
          </a:p>
          <a:p>
            <a:r>
              <a:rPr lang="es-MX" dirty="0" smtClean="0"/>
              <a:t>Etiopia</a:t>
            </a:r>
          </a:p>
          <a:p>
            <a:r>
              <a:rPr lang="es-MX" dirty="0" smtClean="0"/>
              <a:t>Centro medico</a:t>
            </a:r>
          </a:p>
          <a:p>
            <a:r>
              <a:rPr lang="es-MX" dirty="0" smtClean="0"/>
              <a:t>Chilpancingo</a:t>
            </a:r>
          </a:p>
          <a:p>
            <a:r>
              <a:rPr lang="es-MX" dirty="0" smtClean="0"/>
              <a:t>Patriotismo</a:t>
            </a:r>
          </a:p>
          <a:p>
            <a:r>
              <a:rPr lang="es-MX" dirty="0" err="1" smtClean="0"/>
              <a:t>Tacubaya</a:t>
            </a:r>
            <a:endParaRPr lang="es-MX" dirty="0" smtClean="0"/>
          </a:p>
          <a:p>
            <a:r>
              <a:rPr lang="es-MX" dirty="0" smtClean="0"/>
              <a:t>Constituyentes</a:t>
            </a:r>
          </a:p>
          <a:p>
            <a:r>
              <a:rPr lang="es-MX" dirty="0" smtClean="0"/>
              <a:t>Auditorio</a:t>
            </a:r>
          </a:p>
          <a:p>
            <a:r>
              <a:rPr lang="es-MX" dirty="0" smtClean="0"/>
              <a:t>Polanco</a:t>
            </a:r>
          </a:p>
          <a:p>
            <a:r>
              <a:rPr lang="es-MX" dirty="0" smtClean="0"/>
              <a:t>San Joaquín</a:t>
            </a:r>
          </a:p>
          <a:p>
            <a:r>
              <a:rPr lang="es-MX" dirty="0" smtClean="0"/>
              <a:t>Tacuba</a:t>
            </a:r>
          </a:p>
          <a:p>
            <a:r>
              <a:rPr lang="es-MX" dirty="0" smtClean="0"/>
              <a:t> </a:t>
            </a:r>
          </a:p>
          <a:p>
            <a:r>
              <a:rPr lang="es-MX" dirty="0" smtClean="0"/>
              <a:t/>
            </a:r>
            <a:br>
              <a:rPr lang="es-MX" dirty="0" smtClean="0"/>
            </a:br>
            <a:endParaRPr lang="es-MX" dirty="0"/>
          </a:p>
        </p:txBody>
      </p:sp>
      <p:sp>
        <p:nvSpPr>
          <p:cNvPr id="4" name="3 CuadroTexto"/>
          <p:cNvSpPr txBox="1"/>
          <p:nvPr/>
        </p:nvSpPr>
        <p:spPr>
          <a:xfrm>
            <a:off x="2987824" y="1916832"/>
            <a:ext cx="2304256" cy="5355312"/>
          </a:xfrm>
          <a:prstGeom prst="rect">
            <a:avLst/>
          </a:prstGeom>
          <a:noFill/>
        </p:spPr>
        <p:txBody>
          <a:bodyPr wrap="square" rtlCol="0">
            <a:spAutoFit/>
          </a:bodyPr>
          <a:lstStyle/>
          <a:p>
            <a:r>
              <a:rPr lang="es-MX" dirty="0" err="1" smtClean="0"/>
              <a:t>Cuitlahuac</a:t>
            </a:r>
            <a:endParaRPr lang="es-MX" dirty="0" smtClean="0"/>
          </a:p>
          <a:p>
            <a:r>
              <a:rPr lang="es-MX" dirty="0" smtClean="0"/>
              <a:t>Refinería</a:t>
            </a:r>
          </a:p>
          <a:p>
            <a:r>
              <a:rPr lang="es-MX" dirty="0" smtClean="0"/>
              <a:t>Camarones</a:t>
            </a:r>
          </a:p>
          <a:p>
            <a:r>
              <a:rPr lang="es-MX" dirty="0" smtClean="0"/>
              <a:t>Aquiles </a:t>
            </a:r>
            <a:r>
              <a:rPr lang="es-MX" dirty="0" err="1" smtClean="0"/>
              <a:t>Serdan</a:t>
            </a:r>
            <a:endParaRPr lang="es-MX" dirty="0" smtClean="0"/>
          </a:p>
          <a:p>
            <a:r>
              <a:rPr lang="es-MX" dirty="0" smtClean="0"/>
              <a:t>Rosario</a:t>
            </a:r>
          </a:p>
          <a:p>
            <a:r>
              <a:rPr lang="es-MX" dirty="0" err="1" smtClean="0"/>
              <a:t>Tezozomoc</a:t>
            </a:r>
            <a:endParaRPr lang="es-MX" dirty="0" smtClean="0"/>
          </a:p>
          <a:p>
            <a:r>
              <a:rPr lang="es-MX" dirty="0" err="1" smtClean="0"/>
              <a:t>Azcapotzalco</a:t>
            </a:r>
            <a:endParaRPr lang="es-MX" dirty="0" smtClean="0"/>
          </a:p>
          <a:p>
            <a:r>
              <a:rPr lang="es-MX" dirty="0" smtClean="0"/>
              <a:t>Ferrería</a:t>
            </a:r>
          </a:p>
          <a:p>
            <a:r>
              <a:rPr lang="es-MX" dirty="0" smtClean="0"/>
              <a:t>Norte 45</a:t>
            </a:r>
          </a:p>
          <a:p>
            <a:r>
              <a:rPr lang="es-MX" dirty="0" smtClean="0"/>
              <a:t>Vallejo</a:t>
            </a:r>
          </a:p>
          <a:p>
            <a:r>
              <a:rPr lang="es-MX" dirty="0" smtClean="0"/>
              <a:t>Instituto del petróleo</a:t>
            </a:r>
          </a:p>
          <a:p>
            <a:r>
              <a:rPr lang="es-MX" dirty="0" err="1" smtClean="0"/>
              <a:t>Lindavista</a:t>
            </a:r>
            <a:r>
              <a:rPr lang="es-MX" dirty="0" smtClean="0"/>
              <a:t> </a:t>
            </a:r>
          </a:p>
          <a:p>
            <a:r>
              <a:rPr lang="es-MX" dirty="0" smtClean="0"/>
              <a:t>Deportivo 18  </a:t>
            </a:r>
          </a:p>
          <a:p>
            <a:r>
              <a:rPr lang="es-MX" dirty="0" smtClean="0"/>
              <a:t>La villa </a:t>
            </a:r>
          </a:p>
          <a:p>
            <a:r>
              <a:rPr lang="es-MX" dirty="0" smtClean="0"/>
              <a:t>Martin carrera</a:t>
            </a:r>
          </a:p>
          <a:p>
            <a:r>
              <a:rPr lang="es-MX" dirty="0" smtClean="0"/>
              <a:t>Talismán</a:t>
            </a:r>
          </a:p>
          <a:p>
            <a:r>
              <a:rPr lang="es-MX" dirty="0" err="1" smtClean="0"/>
              <a:t>Bondojito</a:t>
            </a:r>
            <a:endParaRPr lang="es-MX" dirty="0" smtClean="0"/>
          </a:p>
          <a:p>
            <a:endParaRPr lang="es-MX" dirty="0" smtClean="0"/>
          </a:p>
          <a:p>
            <a:endParaRPr lang="es-MX" dirty="0"/>
          </a:p>
        </p:txBody>
      </p:sp>
      <p:sp>
        <p:nvSpPr>
          <p:cNvPr id="5" name="4 CuadroTexto"/>
          <p:cNvSpPr txBox="1"/>
          <p:nvPr/>
        </p:nvSpPr>
        <p:spPr>
          <a:xfrm>
            <a:off x="5364088" y="1988840"/>
            <a:ext cx="1656184" cy="4524315"/>
          </a:xfrm>
          <a:prstGeom prst="rect">
            <a:avLst/>
          </a:prstGeom>
          <a:noFill/>
        </p:spPr>
        <p:txBody>
          <a:bodyPr wrap="square" rtlCol="0">
            <a:spAutoFit/>
          </a:bodyPr>
          <a:lstStyle/>
          <a:p>
            <a:r>
              <a:rPr lang="es-MX" dirty="0" smtClean="0"/>
              <a:t>Eduardo molina</a:t>
            </a:r>
          </a:p>
          <a:p>
            <a:r>
              <a:rPr lang="es-MX" dirty="0" smtClean="0"/>
              <a:t>Oceanía</a:t>
            </a:r>
          </a:p>
          <a:p>
            <a:r>
              <a:rPr lang="es-MX" dirty="0" smtClean="0"/>
              <a:t>Terminal aérea </a:t>
            </a:r>
          </a:p>
          <a:p>
            <a:r>
              <a:rPr lang="es-MX" dirty="0" smtClean="0"/>
              <a:t>Hangares</a:t>
            </a:r>
          </a:p>
          <a:p>
            <a:r>
              <a:rPr lang="es-MX" dirty="0" err="1" smtClean="0"/>
              <a:t>Pantitlan</a:t>
            </a:r>
            <a:endParaRPr lang="es-MX" dirty="0" smtClean="0"/>
          </a:p>
          <a:p>
            <a:r>
              <a:rPr lang="es-MX" dirty="0" smtClean="0"/>
              <a:t>Agrícola oriental </a:t>
            </a:r>
          </a:p>
          <a:p>
            <a:r>
              <a:rPr lang="es-MX" dirty="0" smtClean="0"/>
              <a:t>Canal de san Juan</a:t>
            </a:r>
          </a:p>
          <a:p>
            <a:r>
              <a:rPr lang="es-MX" dirty="0" smtClean="0"/>
              <a:t>Tepalcates</a:t>
            </a:r>
          </a:p>
          <a:p>
            <a:r>
              <a:rPr lang="es-MX" dirty="0" err="1" smtClean="0"/>
              <a:t>Guelatao</a:t>
            </a:r>
            <a:endParaRPr lang="es-MX" dirty="0" smtClean="0"/>
          </a:p>
          <a:p>
            <a:r>
              <a:rPr lang="es-MX" dirty="0" smtClean="0"/>
              <a:t>Peñón viejo</a:t>
            </a:r>
          </a:p>
          <a:p>
            <a:r>
              <a:rPr lang="es-MX" dirty="0" err="1" smtClean="0"/>
              <a:t>Acatitla</a:t>
            </a:r>
            <a:endParaRPr lang="es-MX" dirty="0" smtClean="0"/>
          </a:p>
          <a:p>
            <a:r>
              <a:rPr lang="es-MX" dirty="0" smtClean="0"/>
              <a:t>Santa marta </a:t>
            </a:r>
          </a:p>
          <a:p>
            <a:r>
              <a:rPr lang="es-MX" dirty="0" smtClean="0"/>
              <a:t>La paz</a:t>
            </a:r>
          </a:p>
          <a:p>
            <a:r>
              <a:rPr lang="es-MX" dirty="0" smtClean="0"/>
              <a:t>Zaragoza </a:t>
            </a:r>
          </a:p>
        </p:txBody>
      </p:sp>
      <p:sp>
        <p:nvSpPr>
          <p:cNvPr id="6" name="5 CuadroTexto"/>
          <p:cNvSpPr txBox="1"/>
          <p:nvPr/>
        </p:nvSpPr>
        <p:spPr>
          <a:xfrm>
            <a:off x="7524328" y="1988841"/>
            <a:ext cx="1619672" cy="3672408"/>
          </a:xfrm>
          <a:prstGeom prst="rect">
            <a:avLst/>
          </a:prstGeom>
          <a:noFill/>
        </p:spPr>
        <p:txBody>
          <a:bodyPr wrap="square" rtlCol="0">
            <a:spAutoFit/>
          </a:bodyPr>
          <a:lstStyle/>
          <a:p>
            <a:r>
              <a:rPr lang="es-MX" dirty="0" smtClean="0"/>
              <a:t>Gómez Farías</a:t>
            </a:r>
          </a:p>
          <a:p>
            <a:r>
              <a:rPr lang="es-MX" dirty="0" smtClean="0"/>
              <a:t>Boulevard</a:t>
            </a:r>
          </a:p>
          <a:p>
            <a:r>
              <a:rPr lang="es-MX" dirty="0" smtClean="0"/>
              <a:t>Balbuena</a:t>
            </a:r>
          </a:p>
          <a:p>
            <a:r>
              <a:rPr lang="es-MX" dirty="0" smtClean="0"/>
              <a:t>Moctezuma</a:t>
            </a:r>
          </a:p>
          <a:p>
            <a:r>
              <a:rPr lang="es-MX" dirty="0" smtClean="0"/>
              <a:t>Candelaria</a:t>
            </a:r>
          </a:p>
          <a:p>
            <a:r>
              <a:rPr lang="es-MX" dirty="0" smtClean="0"/>
              <a:t>Merced</a:t>
            </a:r>
          </a:p>
          <a:p>
            <a:r>
              <a:rPr lang="es-MX" dirty="0" smtClean="0"/>
              <a:t>Pino Suarez</a:t>
            </a:r>
          </a:p>
          <a:p>
            <a:r>
              <a:rPr lang="es-MX" dirty="0" smtClean="0"/>
              <a:t>Zoclo</a:t>
            </a:r>
          </a:p>
          <a:p>
            <a:r>
              <a:rPr lang="es-MX" dirty="0" smtClean="0"/>
              <a:t>Allende</a:t>
            </a:r>
          </a:p>
          <a:p>
            <a:r>
              <a:rPr lang="es-MX" dirty="0" smtClean="0"/>
              <a:t>Bellas artes</a:t>
            </a:r>
          </a:p>
          <a:p>
            <a:r>
              <a:rPr lang="es-MX" dirty="0" smtClean="0"/>
              <a:t>Hidalgo</a:t>
            </a:r>
          </a:p>
          <a:p>
            <a:r>
              <a:rPr lang="es-MX" dirty="0" smtClean="0"/>
              <a:t>Revolución</a:t>
            </a:r>
          </a:p>
          <a:p>
            <a:endParaRPr lang="es-MX" dirty="0"/>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3131840" y="188640"/>
            <a:ext cx="4824536" cy="4969699"/>
          </a:xfrm>
          <a:prstGeom prst="rect">
            <a:avLst/>
          </a:prstGeom>
          <a:noFill/>
        </p:spPr>
      </p:pic>
      <p:sp>
        <p:nvSpPr>
          <p:cNvPr id="3" name="2 Rectángulo"/>
          <p:cNvSpPr/>
          <p:nvPr/>
        </p:nvSpPr>
        <p:spPr>
          <a:xfrm>
            <a:off x="1403648" y="5229200"/>
            <a:ext cx="7344816" cy="1107996"/>
          </a:xfrm>
          <a:prstGeom prst="rect">
            <a:avLst/>
          </a:prstGeom>
          <a:noFill/>
        </p:spPr>
        <p:txBody>
          <a:bodyPr wrap="square" lIns="91440" tIns="45720" rIns="91440" bIns="45720">
            <a:spAutoFit/>
          </a:bodyPr>
          <a:lstStyle/>
          <a:p>
            <a:pPr algn="ctr"/>
            <a:r>
              <a:rPr lang="es-E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60000" endA="900" endPos="58000" dir="5400000" sy="-100000" algn="bl" rotWithShape="0"/>
                </a:effectLst>
              </a:rPr>
              <a:t>RESULTADOS</a:t>
            </a:r>
            <a:endParaRPr lang="es-ES" sz="6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60000" endA="900" endPos="58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971600" y="836712"/>
            <a:ext cx="6984776" cy="2031325"/>
          </a:xfrm>
          <a:prstGeom prst="rect">
            <a:avLst/>
          </a:prstGeom>
          <a:noFill/>
        </p:spPr>
        <p:txBody>
          <a:bodyPr wrap="square" rtlCol="0">
            <a:spAutoFit/>
          </a:bodyPr>
          <a:lstStyle/>
          <a:p>
            <a:r>
              <a:rPr lang="es-MX" dirty="0" smtClean="0"/>
              <a:t> </a:t>
            </a:r>
          </a:p>
          <a:p>
            <a:r>
              <a:rPr lang="es-MX" dirty="0" smtClean="0"/>
              <a:t>Una muestra de 100 personas de todas las delegaciones del distrito federal, de los cuales 43 eran hombres y 57 mujeres </a:t>
            </a:r>
          </a:p>
          <a:p>
            <a:pPr lvl="0"/>
            <a:r>
              <a:rPr lang="es-MX" dirty="0" smtClean="0"/>
              <a:t>con  un rango de edad de 15 años a 60 </a:t>
            </a:r>
          </a:p>
          <a:p>
            <a:pPr lvl="0"/>
            <a:r>
              <a:rPr lang="es-MX" dirty="0" smtClean="0"/>
              <a:t>con un ingreso mensual de $600.00 a $6000.00</a:t>
            </a:r>
          </a:p>
          <a:p>
            <a:pPr lvl="0"/>
            <a:r>
              <a:rPr lang="es-MX" dirty="0" smtClean="0"/>
              <a:t>con un nivel de estudios de primaria a licenciatura </a:t>
            </a:r>
          </a:p>
          <a:p>
            <a:endParaRPr lang="es-MX" dirty="0"/>
          </a:p>
        </p:txBody>
      </p:sp>
      <p:sp>
        <p:nvSpPr>
          <p:cNvPr id="4" name="3 CuadroTexto"/>
          <p:cNvSpPr txBox="1"/>
          <p:nvPr/>
        </p:nvSpPr>
        <p:spPr>
          <a:xfrm>
            <a:off x="971600" y="260648"/>
            <a:ext cx="5328592"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2800" b="1" dirty="0" smtClean="0"/>
              <a:t>PERFIL DEL ENCUESTADO</a:t>
            </a:r>
          </a:p>
        </p:txBody>
      </p:sp>
      <p:graphicFrame>
        <p:nvGraphicFramePr>
          <p:cNvPr id="5" name="4 Gráfico"/>
          <p:cNvGraphicFramePr/>
          <p:nvPr/>
        </p:nvGraphicFramePr>
        <p:xfrm>
          <a:off x="971601" y="2852936"/>
          <a:ext cx="4896544" cy="280831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4" name="3 CuadroTexto"/>
          <p:cNvSpPr txBox="1"/>
          <p:nvPr/>
        </p:nvSpPr>
        <p:spPr>
          <a:xfrm>
            <a:off x="1187624" y="1988840"/>
            <a:ext cx="7128792" cy="2062103"/>
          </a:xfrm>
          <a:prstGeom prst="rect">
            <a:avLst/>
          </a:prstGeom>
          <a:noFill/>
        </p:spPr>
        <p:txBody>
          <a:bodyPr wrap="square" rtlCol="0">
            <a:spAutoFit/>
          </a:bodyPr>
          <a:lstStyle/>
          <a:p>
            <a:pPr algn="ctr"/>
            <a:r>
              <a:rPr lang="es-MX" sz="3200" b="1" dirty="0" smtClean="0"/>
              <a:t>En México la producción de mermelada es muy amplio y no hay mercado suficiente para pequeños productores.</a:t>
            </a:r>
            <a:endParaRPr lang="es-MX" sz="3200" b="1" dirty="0"/>
          </a:p>
        </p:txBody>
      </p:sp>
      <p:sp>
        <p:nvSpPr>
          <p:cNvPr id="5" name="4 CuadroTexto"/>
          <p:cNvSpPr txBox="1"/>
          <p:nvPr/>
        </p:nvSpPr>
        <p:spPr>
          <a:xfrm>
            <a:off x="1979712" y="692696"/>
            <a:ext cx="561662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sz="3200" b="1" dirty="0" smtClean="0"/>
              <a:t>PROBLEMA</a:t>
            </a:r>
            <a:endParaRPr lang="es-MX" sz="3200" b="1"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1043608" y="0"/>
          <a:ext cx="8100392"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399"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9577064"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400" cy="68579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90010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4" name="3 CuadroTexto"/>
          <p:cNvSpPr txBox="1"/>
          <p:nvPr/>
        </p:nvSpPr>
        <p:spPr>
          <a:xfrm>
            <a:off x="4139952" y="692696"/>
            <a:ext cx="5004048"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sz="3200" b="1" dirty="0" smtClean="0"/>
              <a:t>OBJETIVO</a:t>
            </a:r>
            <a:endParaRPr lang="es-MX" sz="3200" b="1" dirty="0"/>
          </a:p>
        </p:txBody>
      </p:sp>
      <p:graphicFrame>
        <p:nvGraphicFramePr>
          <p:cNvPr id="7" name="6 Diagrama"/>
          <p:cNvGraphicFramePr/>
          <p:nvPr/>
        </p:nvGraphicFramePr>
        <p:xfrm>
          <a:off x="1475656" y="1844824"/>
          <a:ext cx="6552728" cy="17543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8 Diagrama"/>
          <p:cNvGraphicFramePr/>
          <p:nvPr/>
        </p:nvGraphicFramePr>
        <p:xfrm>
          <a:off x="1331640" y="4293096"/>
          <a:ext cx="5112568" cy="165618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1043608" y="0"/>
          <a:ext cx="8100392" cy="685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971600" y="0"/>
          <a:ext cx="817240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23728" y="4941168"/>
            <a:ext cx="6741516" cy="923330"/>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CONCLUSIONES</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nvGraphicFramePr>
        <p:xfrm>
          <a:off x="1115616" y="1700808"/>
          <a:ext cx="7704858" cy="525780"/>
        </p:xfrm>
        <a:graphic>
          <a:graphicData uri="http://schemas.openxmlformats.org/drawingml/2006/table">
            <a:tbl>
              <a:tblPr/>
              <a:tblGrid>
                <a:gridCol w="856608"/>
                <a:gridCol w="856608"/>
                <a:gridCol w="856608"/>
                <a:gridCol w="855839"/>
                <a:gridCol w="855839"/>
                <a:gridCol w="855839"/>
                <a:gridCol w="855839"/>
                <a:gridCol w="855839"/>
                <a:gridCol w="855839"/>
              </a:tblGrid>
              <a:tr h="472056">
                <a:tc>
                  <a:txBody>
                    <a:bodyPr/>
                    <a:lstStyle/>
                    <a:p>
                      <a:pPr algn="ctr">
                        <a:lnSpc>
                          <a:spcPct val="115000"/>
                        </a:lnSpc>
                        <a:spcAft>
                          <a:spcPts val="0"/>
                        </a:spcAft>
                      </a:pPr>
                      <a:r>
                        <a:rPr lang="es-MX" sz="1000" dirty="0">
                          <a:solidFill>
                            <a:srgbClr val="FFFFFF"/>
                          </a:solidFill>
                          <a:latin typeface="Arial"/>
                          <a:ea typeface="Times New Roman"/>
                          <a:cs typeface="Times New Roman"/>
                        </a:rPr>
                        <a:t>Valor</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2011</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ene-</a:t>
                      </a:r>
                      <a:r>
                        <a:rPr lang="es-MX" sz="1000" dirty="0" err="1">
                          <a:solidFill>
                            <a:srgbClr val="FFFFFF"/>
                          </a:solidFill>
                          <a:latin typeface="Arial"/>
                          <a:ea typeface="Times New Roman"/>
                          <a:cs typeface="Times New Roman"/>
                        </a:rPr>
                        <a:t>dic</a:t>
                      </a:r>
                      <a:endParaRPr lang="es-MX" sz="1050" dirty="0">
                        <a:latin typeface="Calibri"/>
                        <a:ea typeface="Times New Roman"/>
                        <a:cs typeface="Times New Roman"/>
                      </a:endParaRPr>
                    </a:p>
                  </a:txBody>
                  <a:tcPr marL="50223" marR="50223"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a:solidFill>
                            <a:srgbClr val="FFFFFF"/>
                          </a:solidFill>
                          <a:latin typeface="Arial"/>
                          <a:ea typeface="Times New Roman"/>
                          <a:cs typeface="Times New Roman"/>
                        </a:rPr>
                        <a:t>Valor</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2010</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ene-dic</a:t>
                      </a:r>
                      <a:endParaRPr lang="es-MX" sz="105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a:solidFill>
                            <a:srgbClr val="FFFFFF"/>
                          </a:solidFill>
                          <a:latin typeface="Arial"/>
                          <a:ea typeface="Times New Roman"/>
                          <a:cs typeface="Times New Roman"/>
                        </a:rPr>
                        <a:t>Valor</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2009</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ene-dic</a:t>
                      </a:r>
                      <a:endParaRPr lang="es-MX" sz="105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dirty="0">
                          <a:solidFill>
                            <a:srgbClr val="FFFFFF"/>
                          </a:solidFill>
                          <a:latin typeface="Arial"/>
                          <a:ea typeface="Times New Roman"/>
                          <a:cs typeface="Times New Roman"/>
                        </a:rPr>
                        <a:t>Valor</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2008</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ene-</a:t>
                      </a:r>
                      <a:r>
                        <a:rPr lang="es-MX" sz="1000" dirty="0" err="1">
                          <a:solidFill>
                            <a:srgbClr val="FFFFFF"/>
                          </a:solidFill>
                          <a:latin typeface="Arial"/>
                          <a:ea typeface="Times New Roman"/>
                          <a:cs typeface="Times New Roman"/>
                        </a:rPr>
                        <a:t>dic</a:t>
                      </a:r>
                      <a:endParaRPr lang="es-MX" sz="1050" dirty="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dirty="0">
                          <a:solidFill>
                            <a:srgbClr val="FFFFFF"/>
                          </a:solidFill>
                          <a:latin typeface="Arial"/>
                          <a:ea typeface="Times New Roman"/>
                          <a:cs typeface="Times New Roman"/>
                        </a:rPr>
                        <a:t>Valor</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2007</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ene-</a:t>
                      </a:r>
                      <a:r>
                        <a:rPr lang="es-MX" sz="1000" dirty="0" err="1">
                          <a:solidFill>
                            <a:srgbClr val="FFFFFF"/>
                          </a:solidFill>
                          <a:latin typeface="Arial"/>
                          <a:ea typeface="Times New Roman"/>
                          <a:cs typeface="Times New Roman"/>
                        </a:rPr>
                        <a:t>dic</a:t>
                      </a:r>
                      <a:endParaRPr lang="es-MX" sz="1050" dirty="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a:solidFill>
                            <a:srgbClr val="FFFFFF"/>
                          </a:solidFill>
                          <a:latin typeface="Arial"/>
                          <a:ea typeface="Times New Roman"/>
                          <a:cs typeface="Times New Roman"/>
                        </a:rPr>
                        <a:t>Valor</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2006</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ene-dic</a:t>
                      </a:r>
                      <a:endParaRPr lang="es-MX" sz="105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a:solidFill>
                            <a:srgbClr val="FFFFFF"/>
                          </a:solidFill>
                          <a:latin typeface="Arial"/>
                          <a:ea typeface="Times New Roman"/>
                          <a:cs typeface="Times New Roman"/>
                        </a:rPr>
                        <a:t>Valor</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2005</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ene-dic</a:t>
                      </a:r>
                      <a:endParaRPr lang="es-MX" sz="105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a:solidFill>
                            <a:srgbClr val="FFFFFF"/>
                          </a:solidFill>
                          <a:latin typeface="Arial"/>
                          <a:ea typeface="Times New Roman"/>
                          <a:cs typeface="Times New Roman"/>
                        </a:rPr>
                        <a:t>Valor</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2004</a:t>
                      </a:r>
                      <a:br>
                        <a:rPr lang="es-MX" sz="1000">
                          <a:solidFill>
                            <a:srgbClr val="FFFFFF"/>
                          </a:solidFill>
                          <a:latin typeface="Arial"/>
                          <a:ea typeface="Times New Roman"/>
                          <a:cs typeface="Times New Roman"/>
                        </a:rPr>
                      </a:br>
                      <a:r>
                        <a:rPr lang="es-MX" sz="1000">
                          <a:solidFill>
                            <a:srgbClr val="FFFFFF"/>
                          </a:solidFill>
                          <a:latin typeface="Arial"/>
                          <a:ea typeface="Times New Roman"/>
                          <a:cs typeface="Times New Roman"/>
                        </a:rPr>
                        <a:t>ene-dic</a:t>
                      </a:r>
                      <a:endParaRPr lang="es-MX" sz="1050">
                        <a:latin typeface="Calibri"/>
                        <a:ea typeface="Times New Roman"/>
                        <a:cs typeface="Times New Roman"/>
                      </a:endParaRPr>
                    </a:p>
                  </a:txBody>
                  <a:tcPr marL="50223" marR="50223"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5000"/>
                        </a:lnSpc>
                        <a:spcAft>
                          <a:spcPts val="0"/>
                        </a:spcAft>
                      </a:pPr>
                      <a:r>
                        <a:rPr lang="es-MX" sz="1000" dirty="0">
                          <a:solidFill>
                            <a:srgbClr val="FFFFFF"/>
                          </a:solidFill>
                          <a:latin typeface="Arial"/>
                          <a:ea typeface="Times New Roman"/>
                          <a:cs typeface="Times New Roman"/>
                        </a:rPr>
                        <a:t>Valor</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2003</a:t>
                      </a:r>
                      <a:br>
                        <a:rPr lang="es-MX" sz="1000" dirty="0">
                          <a:solidFill>
                            <a:srgbClr val="FFFFFF"/>
                          </a:solidFill>
                          <a:latin typeface="Arial"/>
                          <a:ea typeface="Times New Roman"/>
                          <a:cs typeface="Times New Roman"/>
                        </a:rPr>
                      </a:br>
                      <a:r>
                        <a:rPr lang="es-MX" sz="1000" dirty="0">
                          <a:solidFill>
                            <a:srgbClr val="FFFFFF"/>
                          </a:solidFill>
                          <a:latin typeface="Arial"/>
                          <a:ea typeface="Times New Roman"/>
                          <a:cs typeface="Times New Roman"/>
                        </a:rPr>
                        <a:t>ene-</a:t>
                      </a:r>
                      <a:r>
                        <a:rPr lang="es-MX" sz="1000" dirty="0" err="1">
                          <a:solidFill>
                            <a:srgbClr val="FFFFFF"/>
                          </a:solidFill>
                          <a:latin typeface="Arial"/>
                          <a:ea typeface="Times New Roman"/>
                          <a:cs typeface="Times New Roman"/>
                        </a:rPr>
                        <a:t>dic</a:t>
                      </a:r>
                      <a:endParaRPr lang="es-MX" sz="1050" dirty="0">
                        <a:latin typeface="Calibri"/>
                        <a:ea typeface="Times New Roman"/>
                        <a:cs typeface="Times New Roman"/>
                      </a:endParaRPr>
                    </a:p>
                  </a:txBody>
                  <a:tcPr marL="50223" marR="50223"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bl>
          </a:graphicData>
        </a:graphic>
      </p:graphicFrame>
      <p:graphicFrame>
        <p:nvGraphicFramePr>
          <p:cNvPr id="7" name="6 Tabla"/>
          <p:cNvGraphicFramePr>
            <a:graphicFrameLocks noGrp="1"/>
          </p:cNvGraphicFramePr>
          <p:nvPr/>
        </p:nvGraphicFramePr>
        <p:xfrm>
          <a:off x="1115616" y="2276872"/>
          <a:ext cx="7704853" cy="432048"/>
        </p:xfrm>
        <a:graphic>
          <a:graphicData uri="http://schemas.openxmlformats.org/drawingml/2006/table">
            <a:tbl>
              <a:tblPr/>
              <a:tblGrid>
                <a:gridCol w="984725"/>
                <a:gridCol w="840016"/>
                <a:gridCol w="840016"/>
                <a:gridCol w="840016"/>
                <a:gridCol w="840016"/>
                <a:gridCol w="840016"/>
                <a:gridCol w="840016"/>
                <a:gridCol w="840016"/>
                <a:gridCol w="840016"/>
              </a:tblGrid>
              <a:tr h="432048">
                <a:tc>
                  <a:txBody>
                    <a:bodyPr/>
                    <a:lstStyle/>
                    <a:p>
                      <a:pPr algn="r">
                        <a:lnSpc>
                          <a:spcPct val="115000"/>
                        </a:lnSpc>
                        <a:spcAft>
                          <a:spcPts val="0"/>
                        </a:spcAft>
                      </a:pPr>
                      <a:r>
                        <a:rPr lang="es-MX" sz="1400" b="1" dirty="0">
                          <a:solidFill>
                            <a:srgbClr val="000000"/>
                          </a:solidFill>
                          <a:latin typeface="Arial"/>
                          <a:ea typeface="Times New Roman"/>
                          <a:cs typeface="Times New Roman"/>
                        </a:rPr>
                        <a:t>1,069,510</a:t>
                      </a:r>
                      <a:endParaRPr lang="es-MX" sz="1600" dirty="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796,131</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dirty="0">
                          <a:solidFill>
                            <a:srgbClr val="000000"/>
                          </a:solidFill>
                          <a:latin typeface="Arial"/>
                          <a:ea typeface="Times New Roman"/>
                          <a:cs typeface="Times New Roman"/>
                        </a:rPr>
                        <a:t>671,975</a:t>
                      </a:r>
                      <a:endParaRPr lang="es-MX" sz="1600" dirty="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900,521</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778,916</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805,952</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534,133</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a:solidFill>
                            <a:srgbClr val="000000"/>
                          </a:solidFill>
                          <a:latin typeface="Arial"/>
                          <a:ea typeface="Times New Roman"/>
                          <a:cs typeface="Times New Roman"/>
                        </a:rPr>
                        <a:t>685,997</a:t>
                      </a:r>
                      <a:endParaRPr lang="es-MX" sz="160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400" b="1" dirty="0">
                          <a:solidFill>
                            <a:srgbClr val="000000"/>
                          </a:solidFill>
                          <a:latin typeface="Arial"/>
                          <a:ea typeface="Times New Roman"/>
                          <a:cs typeface="Times New Roman"/>
                        </a:rPr>
                        <a:t>487,898</a:t>
                      </a:r>
                      <a:endParaRPr lang="es-MX" sz="1600" dirty="0">
                        <a:solidFill>
                          <a:srgbClr val="000000"/>
                        </a:solidFill>
                        <a:latin typeface="Calibri"/>
                        <a:ea typeface="Times New Roman"/>
                        <a:cs typeface="Times New Roman"/>
                      </a:endParaRPr>
                    </a:p>
                  </a:txBody>
                  <a:tcPr marL="50265" marR="50265"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bl>
          </a:graphicData>
        </a:graphic>
      </p:graphicFrame>
      <p:graphicFrame>
        <p:nvGraphicFramePr>
          <p:cNvPr id="8" name="7 Tabla"/>
          <p:cNvGraphicFramePr>
            <a:graphicFrameLocks noGrp="1"/>
          </p:cNvGraphicFramePr>
          <p:nvPr/>
        </p:nvGraphicFramePr>
        <p:xfrm>
          <a:off x="1115616" y="2780928"/>
          <a:ext cx="7704858" cy="504056"/>
        </p:xfrm>
        <a:graphic>
          <a:graphicData uri="http://schemas.openxmlformats.org/drawingml/2006/table">
            <a:tbl>
              <a:tblPr/>
              <a:tblGrid>
                <a:gridCol w="856608"/>
                <a:gridCol w="856608"/>
                <a:gridCol w="856608"/>
                <a:gridCol w="855839"/>
                <a:gridCol w="855839"/>
                <a:gridCol w="855839"/>
                <a:gridCol w="855839"/>
                <a:gridCol w="855839"/>
                <a:gridCol w="855839"/>
              </a:tblGrid>
              <a:tr h="504056">
                <a:tc>
                  <a:txBody>
                    <a:bodyPr/>
                    <a:lstStyle/>
                    <a:p>
                      <a:pPr algn="r">
                        <a:lnSpc>
                          <a:spcPct val="115000"/>
                        </a:lnSpc>
                        <a:spcAft>
                          <a:spcPts val="0"/>
                        </a:spcAft>
                      </a:pPr>
                      <a:r>
                        <a:rPr lang="es-MX" sz="1200" b="1" dirty="0">
                          <a:solidFill>
                            <a:srgbClr val="000000"/>
                          </a:solidFill>
                          <a:latin typeface="Arial"/>
                          <a:ea typeface="Times New Roman"/>
                          <a:cs typeface="Times New Roman"/>
                        </a:rPr>
                        <a:t>3,515,569</a:t>
                      </a:r>
                      <a:endParaRPr lang="es-MX" sz="1400" dirty="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3,147,060</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3,097,579</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4,297,068</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4,181,593</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4,012,430</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4,261,499</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a:solidFill>
                            <a:srgbClr val="000000"/>
                          </a:solidFill>
                          <a:latin typeface="Arial"/>
                          <a:ea typeface="Times New Roman"/>
                          <a:cs typeface="Times New Roman"/>
                        </a:rPr>
                        <a:t>4,543,205</a:t>
                      </a:r>
                      <a:endParaRPr lang="es-MX" sz="140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c>
                  <a:txBody>
                    <a:bodyPr/>
                    <a:lstStyle/>
                    <a:p>
                      <a:pPr algn="r">
                        <a:lnSpc>
                          <a:spcPct val="115000"/>
                        </a:lnSpc>
                        <a:spcAft>
                          <a:spcPts val="0"/>
                        </a:spcAft>
                      </a:pPr>
                      <a:r>
                        <a:rPr lang="es-MX" sz="1200" b="1" dirty="0">
                          <a:solidFill>
                            <a:srgbClr val="000000"/>
                          </a:solidFill>
                          <a:latin typeface="Arial"/>
                          <a:ea typeface="Times New Roman"/>
                          <a:cs typeface="Times New Roman"/>
                        </a:rPr>
                        <a:t>5,905,632</a:t>
                      </a:r>
                      <a:endParaRPr lang="es-MX" sz="1400" dirty="0">
                        <a:solidFill>
                          <a:srgbClr val="000000"/>
                        </a:solidFill>
                        <a:latin typeface="Calibri"/>
                        <a:ea typeface="Times New Roman"/>
                        <a:cs typeface="Times New Roman"/>
                      </a:endParaRPr>
                    </a:p>
                  </a:txBody>
                  <a:tcPr marL="50223" marR="50223" marT="0" marB="0">
                    <a:lnL>
                      <a:noFill/>
                    </a:lnL>
                    <a:lnR>
                      <a:noFill/>
                    </a:lnR>
                    <a:lnT>
                      <a:noFill/>
                    </a:lnT>
                    <a:lnB w="38100" cap="flat" cmpd="sng" algn="ctr">
                      <a:solidFill>
                        <a:srgbClr val="4F81BD"/>
                      </a:solidFill>
                      <a:prstDash val="solid"/>
                      <a:round/>
                      <a:headEnd type="none" w="med" len="med"/>
                      <a:tailEnd type="none" w="med" len="med"/>
                    </a:lnB>
                    <a:solidFill>
                      <a:srgbClr val="FFFFFF"/>
                    </a:solidFill>
                  </a:tcPr>
                </a:tc>
              </a:tr>
            </a:tbl>
          </a:graphicData>
        </a:graphic>
      </p:graphicFrame>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404664"/>
            <a:ext cx="8172400" cy="2523768"/>
          </a:xfrm>
          <a:prstGeom prst="rect">
            <a:avLst/>
          </a:prstGeom>
          <a:noFill/>
        </p:spPr>
        <p:txBody>
          <a:bodyPr wrap="square" rtlCol="0">
            <a:spAutoFit/>
          </a:bodyPr>
          <a:lstStyle/>
          <a:p>
            <a:r>
              <a:rPr lang="es-MX" sz="2000" dirty="0" smtClean="0"/>
              <a:t>En cuanto a la investigación de campo, observando cada una de las graficas que son resultado de nuestra encuesta podemos aludir con nuestra hipótesis la importancia que tienen los centros comerciales en el mercado de la mermelada, ya que los productos que no son vendidos en estos no son conocidos por el consumidor, esto impide que los nuevos emprendedores no tengan acceso a este segmento del mercado.</a:t>
            </a:r>
          </a:p>
          <a:p>
            <a:endParaRPr lang="es-MX" sz="2000" dirty="0" smtClean="0"/>
          </a:p>
          <a:p>
            <a:endParaRPr lang="es-MX" dirty="0"/>
          </a:p>
        </p:txBody>
      </p:sp>
      <p:pic>
        <p:nvPicPr>
          <p:cNvPr id="17410" name="Picture 2" descr="http://t1.gstatic.com/images?q=tbn:ANd9GcTErJt6vUTd8Q33g_shfsRvHp1kU9-3uf79nuDzG7qRVDj2WijpVg"/>
          <p:cNvPicPr>
            <a:picLocks noChangeAspect="1" noChangeArrowheads="1"/>
          </p:cNvPicPr>
          <p:nvPr/>
        </p:nvPicPr>
        <p:blipFill>
          <a:blip r:embed="rId3" cstate="print"/>
          <a:srcRect/>
          <a:stretch>
            <a:fillRect/>
          </a:stretch>
        </p:blipFill>
        <p:spPr bwMode="auto">
          <a:xfrm>
            <a:off x="1475656" y="3356992"/>
            <a:ext cx="2160240"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412" name="Picture 4" descr="http://t3.gstatic.com/images?q=tbn:ANd9GcS8lhWuxUs-iCNHBUMndtVQKW7UnbgMerBqJ5k3e0Pnqkf66DLc"/>
          <p:cNvPicPr>
            <a:picLocks noChangeAspect="1" noChangeArrowheads="1"/>
          </p:cNvPicPr>
          <p:nvPr/>
        </p:nvPicPr>
        <p:blipFill>
          <a:blip r:embed="rId4" cstate="print"/>
          <a:srcRect/>
          <a:stretch>
            <a:fillRect/>
          </a:stretch>
        </p:blipFill>
        <p:spPr bwMode="auto">
          <a:xfrm>
            <a:off x="6660232" y="3140968"/>
            <a:ext cx="1800200" cy="2304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CuadroTexto"/>
          <p:cNvSpPr txBox="1"/>
          <p:nvPr/>
        </p:nvSpPr>
        <p:spPr>
          <a:xfrm>
            <a:off x="4283968" y="3717032"/>
            <a:ext cx="1656184" cy="1107996"/>
          </a:xfrm>
          <a:prstGeom prst="rect">
            <a:avLst/>
          </a:prstGeom>
          <a:noFill/>
        </p:spPr>
        <p:txBody>
          <a:bodyPr wrap="square" rtlCol="0">
            <a:spAutoFit/>
          </a:bodyPr>
          <a:lstStyle/>
          <a:p>
            <a:pPr algn="ctr"/>
            <a:r>
              <a:rPr lang="es-MX" sz="6600" b="1" i="1" dirty="0" smtClean="0">
                <a:latin typeface="Bradley Hand ITC" pitchFamily="66" charset="0"/>
              </a:rPr>
              <a:t>VS</a:t>
            </a:r>
            <a:endParaRPr lang="es-MX" sz="6600" b="1" i="1" dirty="0">
              <a:latin typeface="Bradley Hand ITC" pitchFamily="66" charset="0"/>
            </a:endParaRPr>
          </a:p>
        </p:txBody>
      </p:sp>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4437112"/>
            <a:ext cx="7920880" cy="1477328"/>
          </a:xfrm>
          <a:prstGeom prst="rect">
            <a:avLst/>
          </a:prstGeom>
          <a:noFill/>
        </p:spPr>
        <p:txBody>
          <a:bodyPr wrap="square" rtlCol="0">
            <a:spAutoFit/>
          </a:bodyPr>
          <a:lstStyle/>
          <a:p>
            <a:r>
              <a:rPr lang="es-MX" dirty="0" smtClean="0"/>
              <a:t>Comprobamos que existen dos grandes monopolios (Mc Cormick y La Costeña) que abarcan el 65% del mercado, dejando un 33% a las demás empresas grandes existentes, pero no son tan reconocidas, concluyendo que solo el 10% del mercado es para pequeños productores.</a:t>
            </a:r>
          </a:p>
          <a:p>
            <a:endParaRPr lang="es-MX" dirty="0"/>
          </a:p>
        </p:txBody>
      </p:sp>
      <p:pic>
        <p:nvPicPr>
          <p:cNvPr id="36866" name="Picture 2" descr="http://www.lacostena.com.mx/assets/images/productos/Dulces%20y%20Mermeladas/dym_04_mermelada_fresa.png"/>
          <p:cNvPicPr>
            <a:picLocks noChangeAspect="1" noChangeArrowheads="1"/>
          </p:cNvPicPr>
          <p:nvPr/>
        </p:nvPicPr>
        <p:blipFill>
          <a:blip r:embed="rId3" cstate="print"/>
          <a:srcRect/>
          <a:stretch>
            <a:fillRect/>
          </a:stretch>
        </p:blipFill>
        <p:spPr bwMode="auto">
          <a:xfrm>
            <a:off x="5076056" y="404664"/>
            <a:ext cx="3305175" cy="3705225"/>
          </a:xfrm>
          <a:prstGeom prst="rect">
            <a:avLst/>
          </a:prstGeom>
          <a:noFill/>
        </p:spPr>
      </p:pic>
      <p:pic>
        <p:nvPicPr>
          <p:cNvPr id="36868" name="Picture 4" descr="https://encrypted-tbn3.google.com/images?q=tbn:ANd9GcS8lhWuxUs-iCNHBUMndtVQKW7UnbgMerBqJ5k3e0Pnqkf66DLc"/>
          <p:cNvPicPr>
            <a:picLocks noChangeAspect="1" noChangeArrowheads="1"/>
          </p:cNvPicPr>
          <p:nvPr/>
        </p:nvPicPr>
        <p:blipFill>
          <a:blip r:embed="rId4" cstate="print"/>
          <a:srcRect/>
          <a:stretch>
            <a:fillRect/>
          </a:stretch>
        </p:blipFill>
        <p:spPr bwMode="auto">
          <a:xfrm>
            <a:off x="1979712" y="332656"/>
            <a:ext cx="1984948" cy="3467821"/>
          </a:xfrm>
          <a:prstGeom prst="rect">
            <a:avLst/>
          </a:prstGeom>
          <a:noFill/>
        </p:spPr>
      </p:pic>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043608" y="4077072"/>
            <a:ext cx="5544616" cy="2308324"/>
          </a:xfrm>
          <a:prstGeom prst="rect">
            <a:avLst/>
          </a:prstGeom>
          <a:noFill/>
        </p:spPr>
        <p:txBody>
          <a:bodyPr wrap="square" rtlCol="0">
            <a:spAutoFit/>
          </a:bodyPr>
          <a:lstStyle/>
          <a:p>
            <a:r>
              <a:rPr lang="es-MX" dirty="0" smtClean="0"/>
              <a:t>A la pregunta ¿Qué problemas tiene un pequeño productor para introducirse al mercado nacional? </a:t>
            </a:r>
          </a:p>
          <a:p>
            <a:endParaRPr lang="es-MX" dirty="0" smtClean="0"/>
          </a:p>
          <a:p>
            <a:r>
              <a:rPr lang="es-MX" dirty="0" smtClean="0"/>
              <a:t>La hipótesis fue sustentada debido a que a las pequeñas empresas les falta promoción en el mercado y esto lo impide las grandes empresas monopólicas.  </a:t>
            </a:r>
          </a:p>
          <a:p>
            <a:r>
              <a:rPr lang="es-MX" dirty="0" smtClean="0"/>
              <a:t> </a:t>
            </a:r>
          </a:p>
          <a:p>
            <a:endParaRPr lang="es-MX" dirty="0"/>
          </a:p>
        </p:txBody>
      </p:sp>
      <p:pic>
        <p:nvPicPr>
          <p:cNvPr id="15362" name="Picture 2" descr="http://www.elasun.com/igonline/var/elasun/mermelada-se-casa-con-vino.jpg"/>
          <p:cNvPicPr>
            <a:picLocks noChangeAspect="1" noChangeArrowheads="1"/>
          </p:cNvPicPr>
          <p:nvPr/>
        </p:nvPicPr>
        <p:blipFill>
          <a:blip r:embed="rId4" cstate="print"/>
          <a:srcRect/>
          <a:stretch>
            <a:fillRect/>
          </a:stretch>
        </p:blipFill>
        <p:spPr bwMode="auto">
          <a:xfrm>
            <a:off x="1691680" y="692696"/>
            <a:ext cx="3840425" cy="288032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1.bp.blogspot.com/-LwA1fi5oxvc/Th3TAWxXYvI/AAAAAAAABgs/Ue5oIT98GWQ/s1600/deliciasysalud-deliciosa-mermelada-de-fresa-peruana.jpg"/>
          <p:cNvPicPr>
            <a:picLocks noChangeAspect="1" noChangeArrowheads="1"/>
          </p:cNvPicPr>
          <p:nvPr/>
        </p:nvPicPr>
        <p:blipFill>
          <a:blip r:embed="rId3" cstate="print"/>
          <a:srcRect/>
          <a:stretch>
            <a:fillRect/>
          </a:stretch>
        </p:blipFill>
        <p:spPr bwMode="auto">
          <a:xfrm>
            <a:off x="951732" y="1124744"/>
            <a:ext cx="8192268" cy="6858000"/>
          </a:xfrm>
          <a:prstGeom prst="rect">
            <a:avLst/>
          </a:prstGeom>
          <a:noFill/>
        </p:spPr>
      </p:pic>
      <p:sp>
        <p:nvSpPr>
          <p:cNvPr id="6" name="5 CuadroTexto"/>
          <p:cNvSpPr txBox="1"/>
          <p:nvPr/>
        </p:nvSpPr>
        <p:spPr>
          <a:xfrm>
            <a:off x="971600" y="0"/>
            <a:ext cx="8172400" cy="1754326"/>
          </a:xfrm>
          <a:prstGeom prst="rect">
            <a:avLst/>
          </a:prstGeom>
          <a:solidFill>
            <a:schemeClr val="bg1"/>
          </a:solidFill>
        </p:spPr>
        <p:txBody>
          <a:bodyPr wrap="square" rtlCol="0">
            <a:spAutoFit/>
          </a:bodyPr>
          <a:lstStyle/>
          <a:p>
            <a:r>
              <a:rPr lang="es-MX" dirty="0" smtClean="0"/>
              <a:t>A la pregunta ¿Que características debe tener una mermelada para tener una buena demanda? </a:t>
            </a:r>
          </a:p>
          <a:p>
            <a:endParaRPr lang="es-MX" dirty="0" smtClean="0"/>
          </a:p>
          <a:p>
            <a:r>
              <a:rPr lang="es-MX" dirty="0" smtClean="0"/>
              <a:t>La hipótesis no fue totalmente sustentada ya que en los resultados de nuestras encuestas observamos que las personas prefieren un sabor dulce y que casi no importa el aroma y la presentación, los clientes se basan en su sabor para su compra.</a:t>
            </a:r>
          </a:p>
        </p:txBody>
      </p:sp>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403648" y="1772816"/>
            <a:ext cx="4968552" cy="2862322"/>
          </a:xfrm>
          <a:prstGeom prst="rect">
            <a:avLst/>
          </a:prstGeom>
          <a:noFill/>
        </p:spPr>
        <p:txBody>
          <a:bodyPr wrap="square" rtlCol="0">
            <a:spAutoFit/>
          </a:bodyPr>
          <a:lstStyle/>
          <a:p>
            <a:r>
              <a:rPr lang="es-MX" dirty="0" smtClean="0"/>
              <a:t>A la pregunta ¿Cuales son los métodos o herramientas necesarias para una mermelada pueda estar a un mejor nivel de producción y abarcar una alta demanda? </a:t>
            </a:r>
          </a:p>
          <a:p>
            <a:endParaRPr lang="es-MX" dirty="0" smtClean="0"/>
          </a:p>
          <a:p>
            <a:r>
              <a:rPr lang="es-MX" dirty="0" smtClean="0"/>
              <a:t>La hipótesis fue sustentada debido a que logramos identificar que cada empresa se tiene que estar actualizando para tener una mejor  demanda en sus productos.</a:t>
            </a:r>
          </a:p>
          <a:p>
            <a:endParaRPr lang="es-MX" dirty="0"/>
          </a:p>
        </p:txBody>
      </p:sp>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3" name="2 CuadroTexto"/>
          <p:cNvSpPr txBox="1"/>
          <p:nvPr/>
        </p:nvSpPr>
        <p:spPr>
          <a:xfrm>
            <a:off x="1043608" y="1124744"/>
            <a:ext cx="7848872" cy="1754326"/>
          </a:xfrm>
          <a:prstGeom prst="rect">
            <a:avLst/>
          </a:prstGeom>
          <a:noFill/>
        </p:spPr>
        <p:txBody>
          <a:bodyPr wrap="square" rtlCol="0">
            <a:spAutoFit/>
          </a:bodyPr>
          <a:lstStyle/>
          <a:p>
            <a:r>
              <a:rPr lang="es-MX" dirty="0" smtClean="0"/>
              <a:t>A la pregunta ¿Cual la región con mayor producción y consumo en México? </a:t>
            </a:r>
          </a:p>
          <a:p>
            <a:endParaRPr lang="es-MX" dirty="0" smtClean="0"/>
          </a:p>
          <a:p>
            <a:r>
              <a:rPr lang="es-MX" dirty="0" smtClean="0"/>
              <a:t>Logramos identificar que efectivamente es el Distrito Federal que cuenta con 6  de 10 empresas situadas en la capital de la Republica Mexicana.</a:t>
            </a:r>
          </a:p>
          <a:p>
            <a:r>
              <a:rPr lang="es-MX" dirty="0" smtClean="0"/>
              <a:t> </a:t>
            </a:r>
          </a:p>
          <a:p>
            <a:endParaRPr lang="es-MX" dirty="0"/>
          </a:p>
        </p:txBody>
      </p:sp>
      <p:pic>
        <p:nvPicPr>
          <p:cNvPr id="12290" name="Picture 2" descr="http://www.ambientalisto.com/wp-content/uploads/2011/05/delegaciones.jpg"/>
          <p:cNvPicPr>
            <a:picLocks noChangeAspect="1" noChangeArrowheads="1"/>
          </p:cNvPicPr>
          <p:nvPr/>
        </p:nvPicPr>
        <p:blipFill>
          <a:blip r:embed="rId4" cstate="print"/>
          <a:srcRect/>
          <a:stretch>
            <a:fillRect/>
          </a:stretch>
        </p:blipFill>
        <p:spPr bwMode="auto">
          <a:xfrm>
            <a:off x="3635896" y="3284984"/>
            <a:ext cx="2163409" cy="2664296"/>
          </a:xfrm>
          <a:prstGeom prst="rect">
            <a:avLst/>
          </a:prstGeom>
          <a:noFill/>
        </p:spPr>
      </p:pic>
      <p:sp>
        <p:nvSpPr>
          <p:cNvPr id="12292" name="AutoShape 4" descr="data:image/jpeg;base64,/9j/4AAQSkZJRgABAQAAAQABAAD/2wCEAAkGBg8PDRQRDQ8NERAPDg8QEhARDg8REBAQFBAVFRMQEhUZGyYeFxkjGRITHzssIycpLCwsFh49QTAuQSYrLDUBCQoKDgwOGg8PGjUiHyUtNSwpNSosLzUsLjUsKSksLCotKSwvLCosNCkpLCwsLC0sKSwqMDEsKSwpKSwsKSwsLP/AABEIAKcBLgMBIgACEQEDEQH/xAAcAAEAAgMBAQEAAAAAAAAAAAAABgcEBQgDAQL/xABNEAABAwEEBAkGCggEBwEAAAABAAIDBAUHERIGITFBExQiMlFhcYGxM3KRobLBFzVCQ1KCwtHS0yRUYnN0kpOURFOisxaDhKPi8PEV/8QAGwEBAAIDAQEAAAAAAAAAAAAAAAIDAQQFBgf/xAA3EQACAQICBwUFBwUAAAAAAAAAAQIDBAUREhMhMUFR0WGBkaHwFDJSccEGFTNCQ7HhIiNTkvH/2gAMAwEAAhEDEQA/ALxREQBERAEREAREQBERAEREAREQBERAEREAREQBERAEREAREQBERAEREAREQBERAEREAREQBERAEREAREQBERAEREAREQBERAEREAREQBERAEREAREQBERAEREAREQBERAEREAREQBERAEREAREQBERAEREAREQBERAERMUAReUlXG3nPY3te0eKxn27SN51VTDtniHvQkoSe5Gci1Z0poBtraL+5h/EvwdL7OH+Oov7iL71jNFmoq/C/Bm3Raf/jGzv16i/uIvvX0aX2d+vUX9xF96Zoez1fhfgzbotWNKaA7K2i/uYfxL2ZbtI7m1VMeyeI+9M0RdKot8X4Gci8o6uN3Nex3Y9p8F64rJBpoIiIYCIiAIiIAiIgCIiAIiIAiIgCIiAIiIAiIgCIqwvS06y5qGkfyiMKiRp5o/yWnp6fR0qMpaKzNq0tZ3VRU4d/YuZvrbvTs+leWNdJUPacCIQ0sB6C8kA92KjdXfa75iiaOuScn1Nb71V6LXdSR7KlglrBf1LSfa+mROKq+C0n8wUsfmxOcf9Tj4LV1F41qybayQeYyJnstBXnodobNaUxa05IY8OFlIxy47GtG9x9Xjbtm3aWZA0Di7ZXDa+YmQntHN9AWUpS4lFzWw+yloatOXYk8vm2UrNpRXP59bVnq4xLh6MV5spqyfmsq5cehs0n3roulsini8jBBH5kTGeAWWp6rmzSePQj+HSy7+iOc4tCrSfzaGq+tCW+1gsyO7W1XbKNw86SBvi9dAImqRTL7Q1+EV59SiG3VWqfmIx2zxe4r1bdLan0IB2zj3BXkizqkVvH7rkvB9Sj/gjtPop/6//ivy66W1PoQHsnHvCvJE1SMff112eH8lDuuqtUfMRnsqIveVjyXa2q3bRuPmyQO8HroBE1SJr7QXPGMfB9TnOXQq0mc6hqvqwl3s4rFfTVkHOZVxYdLZo/uXSyLGq7S1faGf5qaff/05th0ormcytqx1cYlw9GK2NPeNaseyskPnsif7TSVe1VZFPL5aCCTz4mP8QtFaV2lmTtI4u2Jx2PhJjI7BzT3hY1cluZbHGLSp+LR8k+hXVLfBaTOeKWTzonNP+lw8FuKS+13z1E09cc5Hqc33qIaY6GzWbMGuOeGTHg5QMA7Da1w3OHr9OEeUNKSOrHD7G4gpxgsnyzX7F6WJenZ9S8McZKd7jgBMGhhPQHgkDvwUxXLSta63TrNloat/KAwp5HHnD/Jceno9HQrIVM9jONiWDKlDW0Ny3r6os9ERXHmQiIgCIiAIiIAiIgCIiAIixLWtBtNTSzv1thifIR05Wk4d+zvQzGLk0kRe8XTcUEPBQOHGpm8nYeBYdXCnr24dfYqOe8kkuJJJJJJxJJ2kneVkWlaMtTO+adxdJK4ucfADoAGAHUAsZakpaTPomH2MbSlore979cgtlo9YE1dUtggGt2tziOTGwc57uoY95IG9a1Xzdto6yks9j8o4apY2aR2/BwxYzsDSO8lIR0mRxK99ko6S957F17jdWNY8NBSthhbgyNpJOrM92GLnu6XH/wB2KHtvwsw4cit14fMx7/8AmKe1fkn+Y72SuS4dre1vuXas7eFVPS4Hze4rT0tJvNvedV2zbENHTPqKh2WOJuJO0k7A1o3uJIA7VDoL6bOke1kcVe573NY1rYIy5znHANA4TaSVXt6enP8A+hU8DTu/RKdxDSDqml1h0vWBrA6sTvUquc0FyNFoVTeU8HizCOawjAznrcNQ6sT8oKXs0KdLTq7+CIaxyllElGkd51FZ9RwFSyq4Tg2SHJGxzQHY4DHONepaz4cLM+hW/wBGP8xQG+j46d/DQfaXroPda206LjBqnxHhZI8ghDxycNeOYdKsjb0FSU58SLqTcnGJZlhXqWZWSiJkr4pHkBjZ2cHnJ2Na7Etx6scSpeuULYs00tVLTuc15glfEXt5rsrsMR0e5dF3d2rJVWRTyzEukLHMc47XGOR0YcekkMB7VTdW0acVOD2MnSqOTyZ5aU3j0VmzthqRO6R0YkwiY1wDS4tGbFwwPJK1MF9lmPe1uWrbmc1uZ0LA1uJAxcc+wYqotPLZ45atRMDizhTHGd3BxchpHUcpd9Zaq0rNkp5OCmblfkjeR+zJE2RvqeO/FbVOxpuK0t+RVKtLPYdYqFW1e1Z9HUyU8zKsyQuyuLImFuOUHUS8dIW20Ftrjll08xOLzEGSfvY+Q8ntLce9UReR8d1f78f7TFqW1up1HCfDqXVKjUU0Wp8OFmfQrf6Mf5izaS9qz5aeedjKvJSiEyAxMDjwsmRuUZ9evsVeaN3PS11FFUtrI4xM0uDDA9xbg4twxzDHYpPZ1zksNHVU5rIiattMA7gHAM4GbhDiM2vHYrZ07WOzPbn9dvAhGVR8DP8Ahwsz6Fb/AEY/zE+HCzPoVv8ARj/MVf6ZXWyWZScYfVRyjhWR5GwuYeVjrxLj0LQaIaMutKsFM2VsRdHI/O5heOQBqwBHSro21vKOmnsIupUTyLootK7N0gElE2Oo8iZc0kbG5MrmtD2EOPKBePWql0hsCahqXQTjW3W1wHJkYea9vUcO4gjcrU0AuyksqrfO+pjlD4HRZWxOYQS9js2JcfoetbO8nRxlXZ734DhqZjpo3b8GjF7OwtB7wFyLqFPS/t7j0eC4hO3mqdT3ZPwfPqUMvrHkEEEggggg4EEbCCviLQPel5Xdabivh4KcjjULeVu4Zg1cKOvZj19qma5jsy0Zaadk0DsskTg5p8QekEYg9RK6Rsm0G1NNFOzU2aJkgHRmaDh3Y4dy2Kcs9jPDYxYK2qKcPdl5P1uMtERWnDCIiAIiIAiIgCIiALTaY0bprMqY2AlzqeTKBtJAzADtwwW5RYazJ05uE1NcHmctIp3eZoOaSU1NO39GldymgeQkcdnUwnZ0HV0KCLUayeTPpdtcQuKaqQ3P1kfF0lotWNms+nkYcQ6ni7nBga5vcQR3Lm5Ty7LTjiknFql2FNK7kvOyGQ7ydzDv6Dr6VOnLJnMxm0lcUU4b47epclX5J/mO9krkqMY4DpwC61qGkxuA1kscB24LnCK7a1wRjQT6iPlRfiXdw+cYqWby3fU+d103lkai37EloqqSmnHLicRjue062yN6iCD/APFf922lzbRoGl2UTwBsUzQABiByZABsa4DHqIcNy1l62grq+Bs9KzNVQag0YAzQk62YnViCcw+t0qD6E6P21ZtcycUFQYzyJmB0XLiJ14cvnDU4dY6yp1JQuaObeUl68yMU6c+wxr6Pjp38NB9pRaj482Avg48IGlxc6IziFpHOLi3kjdirCvS0NtCrtQy0tLLLGYIW52mMDMM2I1uB3hTC6/R+ansl1PXQFhfNPmiflOaN7WjXgSMCMVNXEadCL37thjVuU2UHZ9Lw08cZe2PhZWMMj8crMzgMzsNwxXRNtPjsawXtgJHFqbgoiec6V/Ia89Ze/Me9U/bF1dpRVMkcFLLNC2RwjlDo8Hx7WnW4HHAgHrBUt0ro7YrbGpKZ1FUGZj3cZ1x4u4JuWJxObXmDy7taUuHGq4ZSWWe3aKecU9m0qSFwDmlzczQ5pLccMzQdbcd2I1LeaaaUi06oVAp2wOELY3NbJnDspdg7mjDU7DuCl2gF1MslRIbXpZGQti5DTJlL5C4a8WOx1AO/mCkOmN0dIKF7rMpn8aaWOY3hpHZxnAe3B7sOaSe5WyuaKqJPfz4bSKpz0TCuHtnFlRSOPNc2oYOpwDJPQWsP1lA7yPjur/fj/aYpJd5opa1DakM0lFO2Il0UpzRYCN4wzHB2wOyu+qvHTrQS06i1amWCjlfFJKHMeDHg4cG0YjF2O0FVwcI3DlmsmuZlpumlkRig0UtSaJslPS1b4njFj2A5SMSNWvpBVnXNWDW0stSa2CeIPjgDDLjg4h0mOGvrCmGgFnS09k08NQwxyxxuDmHDFp4RxwOGrYQpCtS4u3NShksv5LqdJLKRAL7fif8A6qD7Sry5n46Z/D1Hg1WhevY1RV2ZwVLE6WTjELsjS0HKM2J1kdIUJut0MtCktVstVSyxRiCZpe4x4YuAwGpxO5WUZxVtJN7dpGaesTLoWr0orWw2fUSPIwbTy7d7i0ta3vcQO9bRUtebpxxuTi1M79GifynA6ppBvHSwbuk6+hcicskdnDrSVzWUVuW1+u0gS+oi1T6KF0ZodRuhsymjeCHNp48wO0EjMWnsxw7lV12eg5q5RU1Df0aJ/JaRqmkadnWwHb0nV0q6lfSjxPIY9dxnJUI8Nr6BERXHmQiIgCIiAIiIAiIgCIiA8aykjmidHK0PjkaWuadhadoVA6baIvs2py63QSYuhkO9u9jv2hiO3Ud66EWtt+wYa6mdBUDku1hw5zHjY9p3Ee8jeoTjpI6mG37tKm33Xv6nNiKW23dhaFM88HEaiPHkyQ6yR+1HjmB7MR1qN1Vlzw+Wgnj8+J7PELWaa3nuqVzSqrOnJPvLPux0+Dmto6x4D24NglcdT27oXE/KG7pGraBjZq5ZW/s3Tu0qZobFVy5RqDZA2UAdAzgkDsVkamWxnCvsD1s3UotLPenu7jodFStLfHaDfKMpZOsxva70tdh6ltYL7nfO0QPWyoI9RZ71ZrInHngl3HdFP5NfXItVFXcN9VIfKU1U3zTE7xcFlx3w2adoqm9sLT4OKzpx5mtLDLtb6bJyih7L17KO2aUdtPL7gvUXo2Sf8UR209R+BZ0o8yt2Nyv05eDJWii3wn2T+tf9ip/Avyb0bJ/WieynqPwJpLmY9iuf8cv9WStFD33r2UNk0p7KeX3hY0l8NmjYKp3ZC0eLgmnHmSWH3T/TfgTlFXU19VIPJ01U7zuCb4OK19Rfc75qiA631BPqDPesayJfHCLyX5PNdS1UVK1V8doO8mylj6xG9zvS52HqWitLTu0qlpbLVy5TqLYw2IEdByAEjtUXVRt08AuJe80vXriTq87T5rWOo6N4L3YtnkacQxuwwtI+Ud/QNW06qnXxZVLZc83kYJ5PMie/wColJyZ6q1tadnS0I97fExlIdCtEZLSqcutsEeDppBubuY39o4Hs1ncsyxLsLQqXjhIjTx48qSbUQN+WPHMT24DrVzWBYMNDTNgpxg1usuOGZ7zte47yfcOhThDPec7EsWhRg4UZZyfLh2mZR0kcMTY4mhkcbQ1rRsAGwL2RFsniG23mwiIhgIiIAiIgCIiAIiIAiIgCIiAL4QvqIDAqrBpJfK01M/He+GNx9JC1dRd3ZT9tHEPMMkfsuCkaLGSZdC4qw92bXybIXPdHZjuaydnmzuPtYrCluXojzJ6tvaYXD2ArBRR0I8jZjiV1HdUfr5lZSXIxfJrZR50DHeDgvB9yB+TXDvpj7pFaiJq4lyxi8X5/JdCpXXJTbqyI9sLx9peZuTqd1XT/AMkit5FjVxJrGrz4vJdCoPgUqv1qm/kkX0XJ1O+rp/5JFbyJq4j77vPi8kVK25KbfWRDsheftL2ZcgflVw7qY/mK1ETVxIvGbz4/JdCso7kYvl1sp82FjfFxWZFctRDnz1buwwt+wVYKLOhHkVvFbx76n7dCFwXR2W3nMnf507h7OC2NPd3ZTNlHEfPMkntOKkaLOiuRRK+uZb6j8WYFLYNJF5KlpmYb2QxtPpAWcAvqKRrSlKW2TzCIiEQ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294" name="AutoShape 6" descr="data:image/jpeg;base64,/9j/4AAQSkZJRgABAQAAAQABAAD/2wCEAAkGBg8PDRQRDQ8NERAPDg8QEhARDg8REBAQFBAVFRMQEhUZGyYeFxkjGRITHzssIycpLCwsFh49QTAuQSYrLDUBCQoKDgwOGg8PGjUiHyUtNSwpNSosLzUsLjUsKSksLCotKSwvLCosNCkpLCwsLC0sKSwqMDEsKSwpKSwsKSwsLP/AABEIAKcBLgMBIgACEQEDEQH/xAAcAAEAAgMBAQEAAAAAAAAAAAAABgcEBQgDAQL/xABNEAABAwEEBAkGCggEBwEAAAABAAIDBAUHERIGITFBExQiMlFhcYGxM3KRobLBFzVCQ1KCwtHS0yRUYnN0kpOURFOisxaDhKPi8PEV/8QAGwEBAAIDAQEAAAAAAAAAAAAAAAIDAQQFBgf/xAA3EQACAQICBwUFBwUAAAAAAAAAAQIDBAUREhMhMUFR0WGBkaHwFDJSccEGFTNCQ7HhIiNTkvH/2gAMAwEAAhEDEQA/ALxREQBERAEREAREQBERAEREAREQBERAEREAREQBERAEREAREQBERAEREAREQBERAEREAREQBERAEREAREQBERAEREAREQBERAEREAREQBERAEREAREQBERAEREAREQBERAEREAREQBERAEREAREQBERAEREAREQBERAERMUAReUlXG3nPY3te0eKxn27SN51VTDtniHvQkoSe5Gci1Z0poBtraL+5h/EvwdL7OH+Oov7iL71jNFmoq/C/Bm3Raf/jGzv16i/uIvvX0aX2d+vUX9xF96Zoez1fhfgzbotWNKaA7K2i/uYfxL2ZbtI7m1VMeyeI+9M0RdKot8X4Gci8o6uN3Nex3Y9p8F64rJBpoIiIYCIiAIiIAiIgCIiAIiIAiIgCIiAIiIAiIgCIqwvS06y5qGkfyiMKiRp5o/yWnp6fR0qMpaKzNq0tZ3VRU4d/YuZvrbvTs+leWNdJUPacCIQ0sB6C8kA92KjdXfa75iiaOuScn1Nb71V6LXdSR7KlglrBf1LSfa+mROKq+C0n8wUsfmxOcf9Tj4LV1F41qybayQeYyJnstBXnodobNaUxa05IY8OFlIxy47GtG9x9Xjbtm3aWZA0Di7ZXDa+YmQntHN9AWUpS4lFzWw+yloatOXYk8vm2UrNpRXP59bVnq4xLh6MV5spqyfmsq5cehs0n3roulsini8jBBH5kTGeAWWp6rmzSePQj+HSy7+iOc4tCrSfzaGq+tCW+1gsyO7W1XbKNw86SBvi9dAImqRTL7Q1+EV59SiG3VWqfmIx2zxe4r1bdLan0IB2zj3BXkizqkVvH7rkvB9Sj/gjtPop/6//ivy66W1PoQHsnHvCvJE1SMff112eH8lDuuqtUfMRnsqIveVjyXa2q3bRuPmyQO8HroBE1SJr7QXPGMfB9TnOXQq0mc6hqvqwl3s4rFfTVkHOZVxYdLZo/uXSyLGq7S1faGf5qaff/05th0ormcytqx1cYlw9GK2NPeNaseyskPnsif7TSVe1VZFPL5aCCTz4mP8QtFaV2lmTtI4u2Jx2PhJjI7BzT3hY1cluZbHGLSp+LR8k+hXVLfBaTOeKWTzonNP+lw8FuKS+13z1E09cc5Hqc33qIaY6GzWbMGuOeGTHg5QMA7Da1w3OHr9OEeUNKSOrHD7G4gpxgsnyzX7F6WJenZ9S8McZKd7jgBMGhhPQHgkDvwUxXLSta63TrNloat/KAwp5HHnD/Jceno9HQrIVM9jONiWDKlDW0Ny3r6os9ERXHmQiIgCIiAIiIAiIgCIiAIixLWtBtNTSzv1thifIR05Wk4d+zvQzGLk0kRe8XTcUEPBQOHGpm8nYeBYdXCnr24dfYqOe8kkuJJJJJJxJJ2kneVkWlaMtTO+adxdJK4ucfADoAGAHUAsZakpaTPomH2MbSlore979cgtlo9YE1dUtggGt2tziOTGwc57uoY95IG9a1Xzdto6yks9j8o4apY2aR2/BwxYzsDSO8lIR0mRxK99ko6S957F17jdWNY8NBSthhbgyNpJOrM92GLnu6XH/wB2KHtvwsw4cit14fMx7/8AmKe1fkn+Y72SuS4dre1vuXas7eFVPS4Hze4rT0tJvNvedV2zbENHTPqKh2WOJuJO0k7A1o3uJIA7VDoL6bOke1kcVe573NY1rYIy5znHANA4TaSVXt6enP8A+hU8DTu/RKdxDSDqml1h0vWBrA6sTvUquc0FyNFoVTeU8HizCOawjAznrcNQ6sT8oKXs0KdLTq7+CIaxyllElGkd51FZ9RwFSyq4Tg2SHJGxzQHY4DHONepaz4cLM+hW/wBGP8xQG+j46d/DQfaXroPda206LjBqnxHhZI8ghDxycNeOYdKsjb0FSU58SLqTcnGJZlhXqWZWSiJkr4pHkBjZ2cHnJ2Na7Etx6scSpeuULYs00tVLTuc15glfEXt5rsrsMR0e5dF3d2rJVWRTyzEukLHMc47XGOR0YcekkMB7VTdW0acVOD2MnSqOTyZ5aU3j0VmzthqRO6R0YkwiY1wDS4tGbFwwPJK1MF9lmPe1uWrbmc1uZ0LA1uJAxcc+wYqotPLZ45atRMDizhTHGd3BxchpHUcpd9Zaq0rNkp5OCmblfkjeR+zJE2RvqeO/FbVOxpuK0t+RVKtLPYdYqFW1e1Z9HUyU8zKsyQuyuLImFuOUHUS8dIW20Ftrjll08xOLzEGSfvY+Q8ntLce9UReR8d1f78f7TFqW1up1HCfDqXVKjUU0Wp8OFmfQrf6Mf5izaS9qz5aeedjKvJSiEyAxMDjwsmRuUZ9evsVeaN3PS11FFUtrI4xM0uDDA9xbg4twxzDHYpPZ1zksNHVU5rIiattMA7gHAM4GbhDiM2vHYrZ07WOzPbn9dvAhGVR8DP8Ahwsz6Fb/AEY/zE+HCzPoVv8ARj/MVf6ZXWyWZScYfVRyjhWR5GwuYeVjrxLj0LQaIaMutKsFM2VsRdHI/O5heOQBqwBHSro21vKOmnsIupUTyLootK7N0gElE2Oo8iZc0kbG5MrmtD2EOPKBePWql0hsCahqXQTjW3W1wHJkYea9vUcO4gjcrU0AuyksqrfO+pjlD4HRZWxOYQS9js2JcfoetbO8nRxlXZ734DhqZjpo3b8GjF7OwtB7wFyLqFPS/t7j0eC4hO3mqdT3ZPwfPqUMvrHkEEEggggg4EEbCCviLQPel5Xdabivh4KcjjULeVu4Zg1cKOvZj19qma5jsy0Zaadk0DsskTg5p8QekEYg9RK6Rsm0G1NNFOzU2aJkgHRmaDh3Y4dy2Kcs9jPDYxYK2qKcPdl5P1uMtERWnDCIiAIiIAiIgCIiALTaY0bprMqY2AlzqeTKBtJAzADtwwW5RYazJ05uE1NcHmctIp3eZoOaSU1NO39GldymgeQkcdnUwnZ0HV0KCLUayeTPpdtcQuKaqQ3P1kfF0lotWNms+nkYcQ6ni7nBga5vcQR3Lm5Ty7LTjiknFql2FNK7kvOyGQ7ydzDv6Dr6VOnLJnMxm0lcUU4b47epclX5J/mO9krkqMY4DpwC61qGkxuA1kscB24LnCK7a1wRjQT6iPlRfiXdw+cYqWby3fU+d103lkai37EloqqSmnHLicRjue062yN6iCD/APFf922lzbRoGl2UTwBsUzQABiByZABsa4DHqIcNy1l62grq+Bs9KzNVQag0YAzQk62YnViCcw+t0qD6E6P21ZtcycUFQYzyJmB0XLiJ14cvnDU4dY6yp1JQuaObeUl68yMU6c+wxr6Pjp38NB9pRaj482Avg48IGlxc6IziFpHOLi3kjdirCvS0NtCrtQy0tLLLGYIW52mMDMM2I1uB3hTC6/R+ansl1PXQFhfNPmiflOaN7WjXgSMCMVNXEadCL37thjVuU2UHZ9Lw08cZe2PhZWMMj8crMzgMzsNwxXRNtPjsawXtgJHFqbgoiec6V/Ia89Ze/Me9U/bF1dpRVMkcFLLNC2RwjlDo8Hx7WnW4HHAgHrBUt0ro7YrbGpKZ1FUGZj3cZ1x4u4JuWJxObXmDy7taUuHGq4ZSWWe3aKecU9m0qSFwDmlzczQ5pLccMzQdbcd2I1LeaaaUi06oVAp2wOELY3NbJnDspdg7mjDU7DuCl2gF1MslRIbXpZGQti5DTJlL5C4a8WOx1AO/mCkOmN0dIKF7rMpn8aaWOY3hpHZxnAe3B7sOaSe5WyuaKqJPfz4bSKpz0TCuHtnFlRSOPNc2oYOpwDJPQWsP1lA7yPjur/fj/aYpJd5opa1DakM0lFO2Il0UpzRYCN4wzHB2wOyu+qvHTrQS06i1amWCjlfFJKHMeDHg4cG0YjF2O0FVwcI3DlmsmuZlpumlkRig0UtSaJslPS1b4njFj2A5SMSNWvpBVnXNWDW0stSa2CeIPjgDDLjg4h0mOGvrCmGgFnS09k08NQwxyxxuDmHDFp4RxwOGrYQpCtS4u3NShksv5LqdJLKRAL7fif8A6qD7Sry5n46Z/D1Hg1WhevY1RV2ZwVLE6WTjELsjS0HKM2J1kdIUJut0MtCktVstVSyxRiCZpe4x4YuAwGpxO5WUZxVtJN7dpGaesTLoWr0orWw2fUSPIwbTy7d7i0ta3vcQO9bRUtebpxxuTi1M79GifynA6ppBvHSwbuk6+hcicskdnDrSVzWUVuW1+u0gS+oi1T6KF0ZodRuhsymjeCHNp48wO0EjMWnsxw7lV12eg5q5RU1Df0aJ/JaRqmkadnWwHb0nV0q6lfSjxPIY9dxnJUI8Nr6BERXHmQiIgCIiAIiIAiIgCIiA8aykjmidHK0PjkaWuadhadoVA6baIvs2py63QSYuhkO9u9jv2hiO3Ud66EWtt+wYa6mdBUDku1hw5zHjY9p3Ee8jeoTjpI6mG37tKm33Xv6nNiKW23dhaFM88HEaiPHkyQ6yR+1HjmB7MR1qN1Vlzw+Wgnj8+J7PELWaa3nuqVzSqrOnJPvLPux0+Dmto6x4D24NglcdT27oXE/KG7pGraBjZq5ZW/s3Tu0qZobFVy5RqDZA2UAdAzgkDsVkamWxnCvsD1s3UotLPenu7jodFStLfHaDfKMpZOsxva70tdh6ltYL7nfO0QPWyoI9RZ71ZrInHngl3HdFP5NfXItVFXcN9VIfKU1U3zTE7xcFlx3w2adoqm9sLT4OKzpx5mtLDLtb6bJyih7L17KO2aUdtPL7gvUXo2Sf8UR209R+BZ0o8yt2Nyv05eDJWii3wn2T+tf9ip/Avyb0bJ/WieynqPwJpLmY9iuf8cv9WStFD33r2UNk0p7KeX3hY0l8NmjYKp3ZC0eLgmnHmSWH3T/TfgTlFXU19VIPJ01U7zuCb4OK19Rfc75qiA631BPqDPesayJfHCLyX5PNdS1UVK1V8doO8mylj6xG9zvS52HqWitLTu0qlpbLVy5TqLYw2IEdByAEjtUXVRt08AuJe80vXriTq87T5rWOo6N4L3YtnkacQxuwwtI+Ud/QNW06qnXxZVLZc83kYJ5PMie/wColJyZ6q1tadnS0I97fExlIdCtEZLSqcutsEeDppBubuY39o4Hs1ncsyxLsLQqXjhIjTx48qSbUQN+WPHMT24DrVzWBYMNDTNgpxg1usuOGZ7zte47yfcOhThDPec7EsWhRg4UZZyfLh2mZR0kcMTY4mhkcbQ1rRsAGwL2RFsniG23mwiIhgIiIAiIgCIiAIiIAiIgCIiAL4QvqIDAqrBpJfK01M/He+GNx9JC1dRd3ZT9tHEPMMkfsuCkaLGSZdC4qw92bXybIXPdHZjuaydnmzuPtYrCluXojzJ6tvaYXD2ArBRR0I8jZjiV1HdUfr5lZSXIxfJrZR50DHeDgvB9yB+TXDvpj7pFaiJq4lyxi8X5/JdCpXXJTbqyI9sLx9peZuTqd1XT/AMkit5FjVxJrGrz4vJdCoPgUqv1qm/kkX0XJ1O+rp/5JFbyJq4j77vPi8kVK25KbfWRDsheftL2ZcgflVw7qY/mK1ETVxIvGbz4/JdCso7kYvl1sp82FjfFxWZFctRDnz1buwwt+wVYKLOhHkVvFbx76n7dCFwXR2W3nMnf507h7OC2NPd3ZTNlHEfPMkntOKkaLOiuRRK+uZb6j8WYFLYNJF5KlpmYb2QxtPpAWcAvqKRrSlKW2TzCIiEQ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296" name="AutoShape 8" descr="data:image/jpeg;base64,/9j/4AAQSkZJRgABAQAAAQABAAD/2wCEAAkGBg8PDRQRDQ8NERAPDg8QEhARDg8REBAQFBAVFRMQEhUZGyYeFxkjGRITHzssIycpLCwsFh49QTAuQSYrLDUBCQoKDgwOGg8PGjUiHyUtNSwpNSosLzUsLjUsKSksLCotKSwvLCosNCkpLCwsLC0sKSwqMDEsKSwpKSwsKSwsLP/AABEIAKcBLgMBIgACEQEDEQH/xAAcAAEAAgMBAQEAAAAAAAAAAAAABgcEBQgDAQL/xABNEAABAwEEBAkGCggEBwEAAAABAAIDBAUHERIGITFBExQiMlFhcYGxM3KRobLBFzVCQ1KCwtHS0yRUYnN0kpOURFOisxaDhKPi8PEV/8QAGwEBAAIDAQEAAAAAAAAAAAAAAAIDAQQFBgf/xAA3EQACAQICBwUFBwUAAAAAAAAAAQIDBAUREhMhMUFR0WGBkaHwFDJSccEGFTNCQ7HhIiNTkvH/2gAMAwEAAhEDEQA/ALxREQBERAEREAREQBERAEREAREQBERAEREAREQBERAEREAREQBERAEREAREQBERAEREAREQBERAEREAREQBERAEREAREQBERAEREAREQBERAEREAREQBERAEREAREQBERAEREAREQBERAEREAREQBERAEREAREQBERAERMUAReUlXG3nPY3te0eKxn27SN51VTDtniHvQkoSe5Gci1Z0poBtraL+5h/EvwdL7OH+Oov7iL71jNFmoq/C/Bm3Raf/jGzv16i/uIvvX0aX2d+vUX9xF96Zoez1fhfgzbotWNKaA7K2i/uYfxL2ZbtI7m1VMeyeI+9M0RdKot8X4Gci8o6uN3Nex3Y9p8F64rJBpoIiIYCIiAIiIAiIgCIiAIiIAiIgCIiAIiIAiIgCIqwvS06y5qGkfyiMKiRp5o/yWnp6fR0qMpaKzNq0tZ3VRU4d/YuZvrbvTs+leWNdJUPacCIQ0sB6C8kA92KjdXfa75iiaOuScn1Nb71V6LXdSR7KlglrBf1LSfa+mROKq+C0n8wUsfmxOcf9Tj4LV1F41qybayQeYyJnstBXnodobNaUxa05IY8OFlIxy47GtG9x9Xjbtm3aWZA0Di7ZXDa+YmQntHN9AWUpS4lFzWw+yloatOXYk8vm2UrNpRXP59bVnq4xLh6MV5spqyfmsq5cehs0n3roulsini8jBBH5kTGeAWWp6rmzSePQj+HSy7+iOc4tCrSfzaGq+tCW+1gsyO7W1XbKNw86SBvi9dAImqRTL7Q1+EV59SiG3VWqfmIx2zxe4r1bdLan0IB2zj3BXkizqkVvH7rkvB9Sj/gjtPop/6//ivy66W1PoQHsnHvCvJE1SMff112eH8lDuuqtUfMRnsqIveVjyXa2q3bRuPmyQO8HroBE1SJr7QXPGMfB9TnOXQq0mc6hqvqwl3s4rFfTVkHOZVxYdLZo/uXSyLGq7S1faGf5qaff/05th0ormcytqx1cYlw9GK2NPeNaseyskPnsif7TSVe1VZFPL5aCCTz4mP8QtFaV2lmTtI4u2Jx2PhJjI7BzT3hY1cluZbHGLSp+LR8k+hXVLfBaTOeKWTzonNP+lw8FuKS+13z1E09cc5Hqc33qIaY6GzWbMGuOeGTHg5QMA7Da1w3OHr9OEeUNKSOrHD7G4gpxgsnyzX7F6WJenZ9S8McZKd7jgBMGhhPQHgkDvwUxXLSta63TrNloat/KAwp5HHnD/Jceno9HQrIVM9jONiWDKlDW0Ny3r6os9ERXHmQiIgCIiAIiIAiIgCIiAIixLWtBtNTSzv1thifIR05Wk4d+zvQzGLk0kRe8XTcUEPBQOHGpm8nYeBYdXCnr24dfYqOe8kkuJJJJJJxJJ2kneVkWlaMtTO+adxdJK4ucfADoAGAHUAsZakpaTPomH2MbSlore979cgtlo9YE1dUtggGt2tziOTGwc57uoY95IG9a1Xzdto6yks9j8o4apY2aR2/BwxYzsDSO8lIR0mRxK99ko6S957F17jdWNY8NBSthhbgyNpJOrM92GLnu6XH/wB2KHtvwsw4cit14fMx7/8AmKe1fkn+Y72SuS4dre1vuXas7eFVPS4Hze4rT0tJvNvedV2zbENHTPqKh2WOJuJO0k7A1o3uJIA7VDoL6bOke1kcVe573NY1rYIy5znHANA4TaSVXt6enP8A+hU8DTu/RKdxDSDqml1h0vWBrA6sTvUquc0FyNFoVTeU8HizCOawjAznrcNQ6sT8oKXs0KdLTq7+CIaxyllElGkd51FZ9RwFSyq4Tg2SHJGxzQHY4DHONepaz4cLM+hW/wBGP8xQG+j46d/DQfaXroPda206LjBqnxHhZI8ghDxycNeOYdKsjb0FSU58SLqTcnGJZlhXqWZWSiJkr4pHkBjZ2cHnJ2Na7Etx6scSpeuULYs00tVLTuc15glfEXt5rsrsMR0e5dF3d2rJVWRTyzEukLHMc47XGOR0YcekkMB7VTdW0acVOD2MnSqOTyZ5aU3j0VmzthqRO6R0YkwiY1wDS4tGbFwwPJK1MF9lmPe1uWrbmc1uZ0LA1uJAxcc+wYqotPLZ45atRMDizhTHGd3BxchpHUcpd9Zaq0rNkp5OCmblfkjeR+zJE2RvqeO/FbVOxpuK0t+RVKtLPYdYqFW1e1Z9HUyU8zKsyQuyuLImFuOUHUS8dIW20Ftrjll08xOLzEGSfvY+Q8ntLce9UReR8d1f78f7TFqW1up1HCfDqXVKjUU0Wp8OFmfQrf6Mf5izaS9qz5aeedjKvJSiEyAxMDjwsmRuUZ9evsVeaN3PS11FFUtrI4xM0uDDA9xbg4twxzDHYpPZ1zksNHVU5rIiattMA7gHAM4GbhDiM2vHYrZ07WOzPbn9dvAhGVR8DP8Ahwsz6Fb/AEY/zE+HCzPoVv8ARj/MVf6ZXWyWZScYfVRyjhWR5GwuYeVjrxLj0LQaIaMutKsFM2VsRdHI/O5heOQBqwBHSro21vKOmnsIupUTyLootK7N0gElE2Oo8iZc0kbG5MrmtD2EOPKBePWql0hsCahqXQTjW3W1wHJkYea9vUcO4gjcrU0AuyksqrfO+pjlD4HRZWxOYQS9js2JcfoetbO8nRxlXZ734DhqZjpo3b8GjF7OwtB7wFyLqFPS/t7j0eC4hO3mqdT3ZPwfPqUMvrHkEEEggggg4EEbCCviLQPel5Xdabivh4KcjjULeVu4Zg1cKOvZj19qma5jsy0Zaadk0DsskTg5p8QekEYg9RK6Rsm0G1NNFOzU2aJkgHRmaDh3Y4dy2Kcs9jPDYxYK2qKcPdl5P1uMtERWnDCIiAIiIAiIgCIiALTaY0bprMqY2AlzqeTKBtJAzADtwwW5RYazJ05uE1NcHmctIp3eZoOaSU1NO39GldymgeQkcdnUwnZ0HV0KCLUayeTPpdtcQuKaqQ3P1kfF0lotWNms+nkYcQ6ni7nBga5vcQR3Lm5Ty7LTjiknFql2FNK7kvOyGQ7ydzDv6Dr6VOnLJnMxm0lcUU4b47epclX5J/mO9krkqMY4DpwC61qGkxuA1kscB24LnCK7a1wRjQT6iPlRfiXdw+cYqWby3fU+d103lkai37EloqqSmnHLicRjue062yN6iCD/APFf922lzbRoGl2UTwBsUzQABiByZABsa4DHqIcNy1l62grq+Bs9KzNVQag0YAzQk62YnViCcw+t0qD6E6P21ZtcycUFQYzyJmB0XLiJ14cvnDU4dY6yp1JQuaObeUl68yMU6c+wxr6Pjp38NB9pRaj482Avg48IGlxc6IziFpHOLi3kjdirCvS0NtCrtQy0tLLLGYIW52mMDMM2I1uB3hTC6/R+ansl1PXQFhfNPmiflOaN7WjXgSMCMVNXEadCL37thjVuU2UHZ9Lw08cZe2PhZWMMj8crMzgMzsNwxXRNtPjsawXtgJHFqbgoiec6V/Ia89Ze/Me9U/bF1dpRVMkcFLLNC2RwjlDo8Hx7WnW4HHAgHrBUt0ro7YrbGpKZ1FUGZj3cZ1x4u4JuWJxObXmDy7taUuHGq4ZSWWe3aKecU9m0qSFwDmlzczQ5pLccMzQdbcd2I1LeaaaUi06oVAp2wOELY3NbJnDspdg7mjDU7DuCl2gF1MslRIbXpZGQti5DTJlL5C4a8WOx1AO/mCkOmN0dIKF7rMpn8aaWOY3hpHZxnAe3B7sOaSe5WyuaKqJPfz4bSKpz0TCuHtnFlRSOPNc2oYOpwDJPQWsP1lA7yPjur/fj/aYpJd5opa1DakM0lFO2Il0UpzRYCN4wzHB2wOyu+qvHTrQS06i1amWCjlfFJKHMeDHg4cG0YjF2O0FVwcI3DlmsmuZlpumlkRig0UtSaJslPS1b4njFj2A5SMSNWvpBVnXNWDW0stSa2CeIPjgDDLjg4h0mOGvrCmGgFnS09k08NQwxyxxuDmHDFp4RxwOGrYQpCtS4u3NShksv5LqdJLKRAL7fif8A6qD7Sry5n46Z/D1Hg1WhevY1RV2ZwVLE6WTjELsjS0HKM2J1kdIUJut0MtCktVstVSyxRiCZpe4x4YuAwGpxO5WUZxVtJN7dpGaesTLoWr0orWw2fUSPIwbTy7d7i0ta3vcQO9bRUtebpxxuTi1M79GifynA6ppBvHSwbuk6+hcicskdnDrSVzWUVuW1+u0gS+oi1T6KF0ZodRuhsymjeCHNp48wO0EjMWnsxw7lV12eg5q5RU1Df0aJ/JaRqmkadnWwHb0nV0q6lfSjxPIY9dxnJUI8Nr6BERXHmQiIgCIiAIiIAiIgCIiA8aykjmidHK0PjkaWuadhadoVA6baIvs2py63QSYuhkO9u9jv2hiO3Ud66EWtt+wYa6mdBUDku1hw5zHjY9p3Ee8jeoTjpI6mG37tKm33Xv6nNiKW23dhaFM88HEaiPHkyQ6yR+1HjmB7MR1qN1Vlzw+Wgnj8+J7PELWaa3nuqVzSqrOnJPvLPux0+Dmto6x4D24NglcdT27oXE/KG7pGraBjZq5ZW/s3Tu0qZobFVy5RqDZA2UAdAzgkDsVkamWxnCvsD1s3UotLPenu7jodFStLfHaDfKMpZOsxva70tdh6ltYL7nfO0QPWyoI9RZ71ZrInHngl3HdFP5NfXItVFXcN9VIfKU1U3zTE7xcFlx3w2adoqm9sLT4OKzpx5mtLDLtb6bJyih7L17KO2aUdtPL7gvUXo2Sf8UR209R+BZ0o8yt2Nyv05eDJWii3wn2T+tf9ip/Avyb0bJ/WieynqPwJpLmY9iuf8cv9WStFD33r2UNk0p7KeX3hY0l8NmjYKp3ZC0eLgmnHmSWH3T/TfgTlFXU19VIPJ01U7zuCb4OK19Rfc75qiA631BPqDPesayJfHCLyX5PNdS1UVK1V8doO8mylj6xG9zvS52HqWitLTu0qlpbLVy5TqLYw2IEdByAEjtUXVRt08AuJe80vXriTq87T5rWOo6N4L3YtnkacQxuwwtI+Ud/QNW06qnXxZVLZc83kYJ5PMie/wColJyZ6q1tadnS0I97fExlIdCtEZLSqcutsEeDppBubuY39o4Hs1ncsyxLsLQqXjhIjTx48qSbUQN+WPHMT24DrVzWBYMNDTNgpxg1usuOGZ7zte47yfcOhThDPec7EsWhRg4UZZyfLh2mZR0kcMTY4mhkcbQ1rRsAGwL2RFsniG23mwiIhgIiIAiIgCIiAIiIAiIgCIiAL4QvqIDAqrBpJfK01M/He+GNx9JC1dRd3ZT9tHEPMMkfsuCkaLGSZdC4qw92bXybIXPdHZjuaydnmzuPtYrCluXojzJ6tvaYXD2ArBRR0I8jZjiV1HdUfr5lZSXIxfJrZR50DHeDgvB9yB+TXDvpj7pFaiJq4lyxi8X5/JdCpXXJTbqyI9sLx9peZuTqd1XT/AMkit5FjVxJrGrz4vJdCoPgUqv1qm/kkX0XJ1O+rp/5JFbyJq4j77vPi8kVK25KbfWRDsheftL2ZcgflVw7qY/mK1ETVxIvGbz4/JdCso7kYvl1sp82FjfFxWZFctRDnz1buwwt+wVYKLOhHkVvFbx76n7dCFwXR2W3nMnf507h7OC2NPd3ZTNlHEfPMkntOKkaLOiuRRK+uZb6j8WYFLYNJF5KlpmYb2QxtPpAWcAvqKRrSlKW2TzCIiEQ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2298" name="Picture 10" descr="http://t3.gstatic.com/images?q=tbn:ANd9GcSGxqNjCpNqiOEwLRVd72uKVv5TinojUtQevVpM9an04LePkowdEQ"/>
          <p:cNvPicPr>
            <a:picLocks noChangeAspect="1" noChangeArrowheads="1"/>
          </p:cNvPicPr>
          <p:nvPr/>
        </p:nvPicPr>
        <p:blipFill>
          <a:blip r:embed="rId5" cstate="print"/>
          <a:srcRect/>
          <a:stretch>
            <a:fillRect/>
          </a:stretch>
        </p:blipFill>
        <p:spPr bwMode="auto">
          <a:xfrm>
            <a:off x="1187624" y="2708920"/>
            <a:ext cx="1440160" cy="570401"/>
          </a:xfrm>
          <a:prstGeom prst="rect">
            <a:avLst/>
          </a:prstGeom>
          <a:ln>
            <a:noFill/>
          </a:ln>
          <a:effectLst>
            <a:outerShdw blurRad="292100" dist="139700" dir="2700000" algn="tl" rotWithShape="0">
              <a:srgbClr val="333333">
                <a:alpha val="65000"/>
              </a:srgbClr>
            </a:outerShdw>
          </a:effectLst>
        </p:spPr>
      </p:pic>
      <p:pic>
        <p:nvPicPr>
          <p:cNvPr id="9" name="Picture 2" descr="http://media-cache4.pinterest.com/avatars/mccormickspices-60_o.jpg"/>
          <p:cNvPicPr>
            <a:picLocks noChangeAspect="1" noChangeArrowheads="1"/>
          </p:cNvPicPr>
          <p:nvPr/>
        </p:nvPicPr>
        <p:blipFill>
          <a:blip r:embed="rId6" cstate="print"/>
          <a:srcRect/>
          <a:stretch>
            <a:fillRect/>
          </a:stretch>
        </p:blipFill>
        <p:spPr bwMode="auto">
          <a:xfrm>
            <a:off x="1403648" y="3717032"/>
            <a:ext cx="1008112" cy="1008112"/>
          </a:xfrm>
          <a:prstGeom prst="rect">
            <a:avLst/>
          </a:prstGeom>
          <a:ln>
            <a:noFill/>
          </a:ln>
          <a:effectLst>
            <a:outerShdw blurRad="292100" dist="139700" dir="2700000" algn="tl" rotWithShape="0">
              <a:srgbClr val="333333">
                <a:alpha val="65000"/>
              </a:srgbClr>
            </a:outerShdw>
          </a:effectLst>
        </p:spPr>
      </p:pic>
      <p:sp>
        <p:nvSpPr>
          <p:cNvPr id="12300" name="AutoShape 12"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02" name="AutoShape 14"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04" name="AutoShape 16"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06" name="AutoShape 18"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08" name="AutoShape 20"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10" name="AutoShape 22"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12" name="AutoShape 24"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14" name="AutoShape 26"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16" name="AutoShape 28" descr="data:image/jpeg;base64,/9j/4AAQSkZJRgABAQAAAQABAAD/2wCEAAkGBhMRERQUEBQWFRQWEhYVFBYWFxoXGhQUFRgVFhYXIhgYKzIeIh0kGxgYHzssIzMpLiwsHR4xNTErNTIsLCkBCQoKDQwOFg8OGTUlHiQ2NTQ1NCssNTI1MTUuNS01Lyk2LC01MjU1KTU1NSw1NDUyNiktNCwsLC8rNTM1LDU0L//AABEIADUAtQMBIgACEQEDEQH/xAAbAAACAgMBAAAAAAAAAAAAAAAABwUGAQMEAv/EAEEQAAIBAwEDCAkBBgMJAAAAAAECAwAEERIFByEGExciMUGS0RQWUVNUYXGBkwgyQnN0ocEjMzQkJTZScrPCw/D/xAAbAQEAAwADAQAAAAAAAAAAAAAABAUGAQIDB//EAC8RAAECAwYFAwMFAAAAAAAAAAABAwIEUhEUFVGh0QUWITFxEiJBEzIzBiM0YbH/2gAMAwEAAhEDEQA/ALvy25ZtE3MW5w4wZHGOrniFHz9uez78F27liSxLE9pJJJ+pPE1duR3JiO9V7m7zIWkbAyQM9rE4+ZxjsAqz+odj7keJvOqiOXemffb0+E/o17E9J8N/Z9KrEndUz+e4oMUYpv8AqHY+5HibzrHqHY+5Hibzrzw5zNCRzFLUxabihxRim96h2PuR4m86z6h2PuR4m86Yc5mg5ilqYtNxQYoxTf8AUOx9yPE3nR6h2PuR4m86Yc5mg5ilqYtNxQYoxTe9Q7H3I8TedZ9Q7L3I8TedMOczQcxS1MWm4oMUYpveolj7keJvOs+odj7keJvOmHOZoOYpamLTcUGKMU3/AFCsfcjxN50DkHY+5HibzphzmaDmKWpi03FBijFN/wBQ7H3I8TedHqHZe5HibzphzmaDmKWpi03FBijFN8cg7L3I8TedHqFZe5HibzphzmaDmKWpi03FBijFN/1CsvcjxN50eoVl7keJvOmHOZoOYpamLTcUGK7dlbamtm1QuV45K/ut2cCvYezHtppeoVl7keJvOtdxu+s2UgR6T3MrNkf1rlJB2FbYYup1j47Jup6I4FVFzRNzv5O7eW7hEijSQdLr26WHb9vYazSpTac9hLNFFJjEhVuAbOgkA4PZwNYqRDPIiWR9ytd4E7FGsTKp6V7dfgufIvakdtsuSeY4jjMjsfkOPD5931pM7e3x7TvZyLaR4UJ/w4oRlsd2WA1Mf6fKr/te3d+TN0E7Q2o4/wCVZELf041SdxfKO0s7uY3jrGXiCxSvwCkNll1d2RjicdmKmMfih8FTxD+U75Uv27Hl7MNmXlztOR39Glx1gA+NCEJ3ZYscDPtpa7c3w7Uu5SYZWhTiVigHYo9rY1Mcd/Z8hTG3obct7/ZF41gRIIp4OfkRcB8EfvfvAArxqn7iOU9lZy3PpbpE7onNyPwGlS2tM9xOQfnivYhEhuz313HpCW+0X52ORgiSkAPG7HC5I4FSeHHiO3Nb98m8C/sto81a3DRx8xG2kKh6xLZPEZ7qW3Kq5ju9qzNZDqS3P+EAMaixAyB3amyfvVm3+gjaozxPosOT7Tl80AdKe3LKSNrp2KuqyKk0ShZIz3gqAcH2g1ct6G8i5Sy2ddWEjQi5V2cYVjwCdXrA9hJpUXm1LjaE9tBfTCIRqlujMmlYUOACQv24mmDvz2MlnY7Mt4zlYhKgJ7WwqZP3OTQEta8uL08mZbwzn0lZ9IkwuQvOouMYx2EiobdXvfuZL5YNozc5HNiNGYKNEpPU/ZA4N+z9SK12P/B0/wDM/wDujpdbN5PPLaXF1HnNtJFrA7kk1jX9mUD70Awdtbytoptp7dLlhCL4RBNKcE5wLpzjPZXJy43nbUt9oXcUVy6RJcSJGNCYChjgZI9lUzZ+0nudpQzSnLyXcLOezLa0yfv205/1Hj/Ybf8Amf8AwagKju93lbTudo2sU1y7xPLpddCYIwTgkCoy63n7Ze7kht7iRmM7pGiojE4YgKBpyaY/6ch/u6b+cb/txUkWtpJNoukLiORrqQI5fmwp1txL931oBw8lNu7ZWy2nLtDn0eK1L27SxBMOBISRwGSMCqFszePt25Li3nlkKIZHCRoSqL2tjHZV65ObLubfY+1lu7lJ2a3Zk0XHP6VEbg/Tjj60nuTu37qzM0loxQtEY5G0htKOw9vYc4GaAcu57excXtx6JelXYozRShQpJQZZWC8D1eOcDspyUhP088mY3mkvDKDJEGjEIByvOD/MJPcRkDHzp90BgmjNL3e9JfBLf0TnjDzhN0ts2mZk4YCnicftdgPHGa17nduc/HcJ6VPMY5BiK5XE0CnPVL5OoHHywQeAzQDGJrFKbfByhuDcw2dlcGB0gluZWV9GQqkomfadJ+5FXnkDyg9O2fbzk5ZowJP4idV/6jP3oBY8qf8AWXH8d/7UUcqf9Zcfxn/tRWZc++LyfUZb8MHhP8GBu6iV7Aq4DKzyKykZBB4EEd4xS+5Sfp1ZpS1hOixk5EcurqfIMucj6jNTibYm2TPLCqh4y2pQ3DgexgR344H5juru6VZPh18Z8qt25ptuFII1sVOhjZnhkzMOxPMpbDF1Trmde7jdudnWc1vdMk4nclwoOnSUCFePE9nyqjbf/Tk/OlrG4QRk5CTasp8tS5yPrird0qSfDr+Q+VHSpJ8Ov5D5V3vrFRHwWeo1Tc5t3m5SPZ8q3FzIJp1/ywowkZP73HizfXGK8bxtzsu1Lz0hLhIxzSR6WQk9XVxyD867OlST4dfyHyo6VJPh1/IfKl9YqGCz1GqbkRyu3Em8eGSKdI3W2iimyhIkeJQgcYPDKgDj7BXXym3TXV9ZWcE13GZLbWDJoY84jBQmRn9oBcfOuzpUk+HX8h8qOlST4dfyHypfWKhgs9Rqm55g3UyLsSTZvPpreXnBJpOkddHxpzn93FbN3O6o7Njuo7iVJ0uVVGUKV6oDhgc+0NXnpUk+HX8h8qOlST4dfyHypfWKhgs9Rqm5WLP9PMkVykqXSaEnV1Uo2rQjhgCc4zgAVet53IJ9rQRRJKsRSXnCWUtnqlccPrUZ0qSfDr+Q+VHSpJ8Ov5D5UvrFQwWeo1Tclt2XIZ9k20kLyrKXmMupVK4BVFxg/wDTS7v/ANOk8ksji7jGuRnxzbcNTE47fnVu6VJPh1/IfKjpUk+HX8h8qX1ioYLPUapucHJLc1LZW9/E1wjm6tuZUhCNB63EjPEdatHJPcUbb0lbidJY57VoCFQgqSysr5J7VKg1LdKknw6/kPlR0qSfDr+Q+VL6xUMFnqNU3I7kFugu9l3azpdxshGiWPQw5xD2jt4EHBB9tNcUuelST4dfyHyo6VJPh1/IfKl9YqGCz1Gqbk/yy5CJtBoZOdkgngbVFNERlc4JBB7RwzUPFujjW3uE9KuOfuZVkmucgSMUJIUY4AZJrR0qSfDr+Q+VHSpJ8Ov5D5UvrFQwWeo1Tc7n3S2ktzLcXeq5Z0RAsnBYxGqqMacHJC9/zrmsN0ccMUcUV3cLHHd+kqAQO0KDGcdq9UdtaulST4dfyHyrVcb0ZSpCQop7iWJx9scaX5jM5Tgk6q/ZqhW+VH+suP4z/wBqzVi5G8lVu1lmuRq1P1SSwJbrF26pHaSB9qKr7rG570+TRRcXl5ZfoxWqsNidPHku23uT0V2gWUYI/ZdeDKT/AG+VKTb2zfRp3i1a9ODnGOB4jh/99qKKkcQgh9Pqs6lV+n33Pqq1b7evQj9dGuiiqc2wa6NdFFAGujXRRQBro10UUAa6NdFFAGujXRRQBro10UUAa6NdFFAGujXRRQBrq6ckuRCXEazSyMVIzoAx3sOLZ+XcB31mipcnBDE5ZEhR8bfcZYRW1sVVsGRBAqKFQBVUAKBwAA7BiiiitCYD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2318" name="Picture 30" descr="http://www.berriman-usa.com/images/corinter_sa_logo.jpg"/>
          <p:cNvPicPr>
            <a:picLocks noChangeAspect="1" noChangeArrowheads="1"/>
          </p:cNvPicPr>
          <p:nvPr/>
        </p:nvPicPr>
        <p:blipFill>
          <a:blip r:embed="rId7" cstate="print"/>
          <a:srcRect/>
          <a:stretch>
            <a:fillRect/>
          </a:stretch>
        </p:blipFill>
        <p:spPr bwMode="auto">
          <a:xfrm>
            <a:off x="5868144" y="2708920"/>
            <a:ext cx="2162175" cy="6381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5" name="4 CuadroTexto"/>
          <p:cNvSpPr txBox="1"/>
          <p:nvPr/>
        </p:nvSpPr>
        <p:spPr>
          <a:xfrm>
            <a:off x="971600" y="188640"/>
            <a:ext cx="7128792"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sz="3200" b="1" dirty="0" smtClean="0"/>
              <a:t>MERMELADA DE FRUTAS </a:t>
            </a:r>
            <a:endParaRPr lang="es-MX" sz="3200" b="1" dirty="0"/>
          </a:p>
        </p:txBody>
      </p:sp>
      <p:sp>
        <p:nvSpPr>
          <p:cNvPr id="6" name="5 CuadroTexto"/>
          <p:cNvSpPr txBox="1"/>
          <p:nvPr/>
        </p:nvSpPr>
        <p:spPr>
          <a:xfrm>
            <a:off x="1043608" y="3789040"/>
            <a:ext cx="5184576" cy="2862322"/>
          </a:xfrm>
          <a:prstGeom prst="rect">
            <a:avLst/>
          </a:prstGeom>
          <a:noFill/>
        </p:spPr>
        <p:txBody>
          <a:bodyPr wrap="square" rtlCol="0">
            <a:spAutoFit/>
          </a:bodyPr>
          <a:lstStyle/>
          <a:p>
            <a:r>
              <a:rPr lang="es-MX" dirty="0" smtClean="0"/>
              <a:t>La industria de las mermeladas tiene un origen relativamente reciente, en virtud de que en sus inicios la mermelada sólo se producía a nivel casero o artesanal. </a:t>
            </a:r>
          </a:p>
          <a:p>
            <a:r>
              <a:rPr lang="es-MX" dirty="0" smtClean="0"/>
              <a:t> </a:t>
            </a:r>
          </a:p>
          <a:p>
            <a:r>
              <a:rPr lang="es-MX" dirty="0" smtClean="0"/>
              <a:t>En las últimas décadas se ha tenido un aumento de la población y la formación de grandes centros de consumo, situación que ha repercutido en el progreso de este tipo de industria a nivel nacional.</a:t>
            </a:r>
          </a:p>
          <a:p>
            <a:endParaRPr lang="es-MX" dirty="0"/>
          </a:p>
        </p:txBody>
      </p:sp>
      <p:pic>
        <p:nvPicPr>
          <p:cNvPr id="15362" name="Picture 2" descr="http://t2.gstatic.com/images?q=tbn:ANd9GcRwpskhPniMdJJPTEOarlsVsCm8Kr168zVR8Y1WPo-Moqqy22Zm"/>
          <p:cNvPicPr>
            <a:picLocks noChangeAspect="1" noChangeArrowheads="1"/>
          </p:cNvPicPr>
          <p:nvPr/>
        </p:nvPicPr>
        <p:blipFill>
          <a:blip r:embed="rId4" cstate="print"/>
          <a:srcRect/>
          <a:stretch>
            <a:fillRect/>
          </a:stretch>
        </p:blipFill>
        <p:spPr bwMode="auto">
          <a:xfrm>
            <a:off x="1907704" y="1412776"/>
            <a:ext cx="3132956" cy="207728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43608" y="692696"/>
            <a:ext cx="7776864" cy="1754326"/>
          </a:xfrm>
          <a:prstGeom prst="rect">
            <a:avLst/>
          </a:prstGeom>
          <a:noFill/>
        </p:spPr>
        <p:txBody>
          <a:bodyPr wrap="square" rtlCol="0">
            <a:spAutoFit/>
          </a:bodyPr>
          <a:lstStyle/>
          <a:p>
            <a:r>
              <a:rPr lang="es-MX" dirty="0" smtClean="0"/>
              <a:t>A la preguntan ¿Que tipos de productos podrían sustituir a la mermelada? </a:t>
            </a:r>
          </a:p>
          <a:p>
            <a:endParaRPr lang="es-MX" dirty="0" smtClean="0"/>
          </a:p>
          <a:p>
            <a:r>
              <a:rPr lang="es-MX" dirty="0" smtClean="0"/>
              <a:t>Observamos que no solo son los productos que se mencionan en la hipótesis sino que existen más de 7 productos que pueden satisfacer las necesidades de la mermelada. </a:t>
            </a:r>
          </a:p>
          <a:p>
            <a:endParaRPr lang="es-MX" dirty="0"/>
          </a:p>
        </p:txBody>
      </p:sp>
      <p:pic>
        <p:nvPicPr>
          <p:cNvPr id="4" name="3 Imagen" descr="http://4.bp.blogspot.com/-1jJYaD1QgYU/T12gO0I4tfI/AAAAAAAADUc/Nh-_ZWiDFEc/s1600/cajeta.jpg"/>
          <p:cNvPicPr>
            <a:picLocks noChangeAspect="1"/>
          </p:cNvPicPr>
          <p:nvPr/>
        </p:nvPicPr>
        <p:blipFill>
          <a:blip r:embed="rId3" cstate="print"/>
          <a:srcRect/>
          <a:stretch>
            <a:fillRect/>
          </a:stretch>
        </p:blipFill>
        <p:spPr bwMode="auto">
          <a:xfrm>
            <a:off x="1187624" y="2276872"/>
            <a:ext cx="2258060" cy="1557020"/>
          </a:xfrm>
          <a:prstGeom prst="rect">
            <a:avLst/>
          </a:prstGeom>
          <a:ln>
            <a:noFill/>
          </a:ln>
          <a:effectLst>
            <a:outerShdw blurRad="190500" algn="tl" rotWithShape="0">
              <a:srgbClr val="000000">
                <a:alpha val="70000"/>
              </a:srgbClr>
            </a:outerShdw>
          </a:effectLst>
        </p:spPr>
      </p:pic>
      <p:pic>
        <p:nvPicPr>
          <p:cNvPr id="5" name="4 Imagen"/>
          <p:cNvPicPr>
            <a:picLocks noChangeAspect="1"/>
          </p:cNvPicPr>
          <p:nvPr/>
        </p:nvPicPr>
        <p:blipFill>
          <a:blip r:embed="rId4" cstate="print"/>
          <a:srcRect l="2096" t="24871" r="36070" b="13471"/>
          <a:stretch>
            <a:fillRect/>
          </a:stretch>
        </p:blipFill>
        <p:spPr bwMode="auto">
          <a:xfrm>
            <a:off x="2555776" y="3356992"/>
            <a:ext cx="2002155" cy="1443355"/>
          </a:xfrm>
          <a:prstGeom prst="rect">
            <a:avLst/>
          </a:prstGeom>
          <a:ln>
            <a:noFill/>
          </a:ln>
          <a:effectLst>
            <a:outerShdw blurRad="190500" algn="tl" rotWithShape="0">
              <a:srgbClr val="000000">
                <a:alpha val="70000"/>
              </a:srgbClr>
            </a:outerShdw>
          </a:effectLst>
        </p:spPr>
      </p:pic>
      <p:pic>
        <p:nvPicPr>
          <p:cNvPr id="6" name="5 Imagen" descr="http://cordovaboss.files.wordpress.com/2009/06/cafe-pan-y-miel.jpg"/>
          <p:cNvPicPr>
            <a:picLocks noChangeAspect="1"/>
          </p:cNvPicPr>
          <p:nvPr/>
        </p:nvPicPr>
        <p:blipFill>
          <a:blip r:embed="rId5" cstate="print"/>
          <a:srcRect/>
          <a:stretch>
            <a:fillRect/>
          </a:stretch>
        </p:blipFill>
        <p:spPr bwMode="auto">
          <a:xfrm>
            <a:off x="6444208" y="5013176"/>
            <a:ext cx="2114550" cy="1443355"/>
          </a:xfrm>
          <a:prstGeom prst="rect">
            <a:avLst/>
          </a:prstGeom>
          <a:ln>
            <a:noFill/>
          </a:ln>
          <a:effectLst>
            <a:outerShdw blurRad="190500" algn="tl" rotWithShape="0">
              <a:srgbClr val="000000">
                <a:alpha val="70000"/>
              </a:srgbClr>
            </a:outerShdw>
          </a:effectLst>
        </p:spPr>
      </p:pic>
      <p:pic>
        <p:nvPicPr>
          <p:cNvPr id="7" name="6 Imagen" descr="http://img.bebesymas.com/2009/02/crema-cacao-casera.jpg"/>
          <p:cNvPicPr>
            <a:picLocks noChangeAspect="1"/>
          </p:cNvPicPr>
          <p:nvPr/>
        </p:nvPicPr>
        <p:blipFill>
          <a:blip r:embed="rId6" cstate="print"/>
          <a:srcRect/>
          <a:stretch>
            <a:fillRect/>
          </a:stretch>
        </p:blipFill>
        <p:spPr bwMode="auto">
          <a:xfrm>
            <a:off x="4572000" y="2060848"/>
            <a:ext cx="2192020" cy="1401445"/>
          </a:xfrm>
          <a:prstGeom prst="rect">
            <a:avLst/>
          </a:prstGeom>
          <a:ln>
            <a:noFill/>
          </a:ln>
          <a:effectLst>
            <a:outerShdw blurRad="190500" algn="tl" rotWithShape="0">
              <a:srgbClr val="000000">
                <a:alpha val="70000"/>
              </a:srgbClr>
            </a:outerShdw>
          </a:effectLst>
        </p:spPr>
      </p:pic>
      <p:pic>
        <p:nvPicPr>
          <p:cNvPr id="8" name="7 Imagen" descr="http://saboruniversal.com/wp-content/uploads/2010/04/pan-con-margarina.jpg"/>
          <p:cNvPicPr>
            <a:picLocks noChangeAspect="1"/>
          </p:cNvPicPr>
          <p:nvPr/>
        </p:nvPicPr>
        <p:blipFill>
          <a:blip r:embed="rId7" cstate="print"/>
          <a:srcRect/>
          <a:stretch>
            <a:fillRect/>
          </a:stretch>
        </p:blipFill>
        <p:spPr bwMode="auto">
          <a:xfrm rot="10800000">
            <a:off x="4355976" y="4149080"/>
            <a:ext cx="2304256" cy="1598930"/>
          </a:xfrm>
          <a:prstGeom prst="rect">
            <a:avLst/>
          </a:prstGeom>
          <a:ln>
            <a:noFill/>
          </a:ln>
          <a:effectLst>
            <a:outerShdw blurRad="190500" algn="tl" rotWithShape="0">
              <a:srgbClr val="000000">
                <a:alpha val="70000"/>
              </a:srgbClr>
            </a:outerShdw>
          </a:effectLst>
        </p:spPr>
      </p:pic>
      <p:pic>
        <p:nvPicPr>
          <p:cNvPr id="9" name="8 Imagen" descr="http://www.elgranchef.com/sites/www.elgranchef.com/files/imagecache/primera/receta-de-pan-sin-amasar7.jpg"/>
          <p:cNvPicPr>
            <a:picLocks noChangeAspect="1"/>
          </p:cNvPicPr>
          <p:nvPr/>
        </p:nvPicPr>
        <p:blipFill>
          <a:blip r:embed="rId8" cstate="print"/>
          <a:srcRect/>
          <a:stretch>
            <a:fillRect/>
          </a:stretch>
        </p:blipFill>
        <p:spPr bwMode="auto">
          <a:xfrm>
            <a:off x="6876256" y="3140968"/>
            <a:ext cx="1981200" cy="1418590"/>
          </a:xfrm>
          <a:prstGeom prst="rect">
            <a:avLst/>
          </a:prstGeom>
          <a:ln>
            <a:noFill/>
          </a:ln>
          <a:effectLst>
            <a:outerShdw blurRad="190500" algn="tl" rotWithShape="0">
              <a:srgbClr val="000000">
                <a:alpha val="70000"/>
              </a:srgbClr>
            </a:outerShdw>
          </a:effectLst>
        </p:spPr>
      </p:pic>
      <p:pic>
        <p:nvPicPr>
          <p:cNvPr id="10" name="9 Imagen" descr="https://encrypted-tbn3.google.com/images?q=tbn:ANd9GcTiLwSgHwCDzLn34mfunejhuBeQCpg4-bunI1l1hbzZRHtdAEt9"/>
          <p:cNvPicPr>
            <a:picLocks noChangeAspect="1"/>
          </p:cNvPicPr>
          <p:nvPr/>
        </p:nvPicPr>
        <p:blipFill>
          <a:blip r:embed="rId9" cstate="print"/>
          <a:srcRect/>
          <a:stretch>
            <a:fillRect/>
          </a:stretch>
        </p:blipFill>
        <p:spPr bwMode="auto">
          <a:xfrm>
            <a:off x="1475656" y="4653136"/>
            <a:ext cx="2485390" cy="1515745"/>
          </a:xfrm>
          <a:prstGeom prst="rect">
            <a:avLst/>
          </a:prstGeom>
          <a:ln>
            <a:noFill/>
          </a:ln>
          <a:effectLst>
            <a:outerShdw blurRad="190500" algn="tl" rotWithShape="0">
              <a:srgbClr val="000000">
                <a:alpha val="70000"/>
              </a:srgbClr>
            </a:outerShdw>
          </a:effectLst>
        </p:spPr>
      </p:pic>
      <p:sp>
        <p:nvSpPr>
          <p:cNvPr id="11" name="Text Box 15"/>
          <p:cNvSpPr txBox="1">
            <a:spLocks noChangeArrowheads="1"/>
          </p:cNvSpPr>
          <p:nvPr/>
        </p:nvSpPr>
        <p:spPr bwMode="auto">
          <a:xfrm>
            <a:off x="1331640" y="2348880"/>
            <a:ext cx="873125" cy="393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Cajeta</a:t>
            </a:r>
            <a:endParaRPr kumimoji="0" lang="es-MX" sz="1800" b="0" i="0" u="none" strike="noStrike" cap="none" normalizeH="0" baseline="0" dirty="0" smtClean="0">
              <a:ln>
                <a:noFill/>
              </a:ln>
              <a:solidFill>
                <a:schemeClr val="tx1"/>
              </a:solidFill>
              <a:effectLst/>
              <a:latin typeface="Arial" pitchFamily="34" charset="0"/>
            </a:endParaRPr>
          </a:p>
        </p:txBody>
      </p:sp>
      <p:sp>
        <p:nvSpPr>
          <p:cNvPr id="12" name="Text Box 13"/>
          <p:cNvSpPr txBox="1">
            <a:spLocks noChangeArrowheads="1"/>
          </p:cNvSpPr>
          <p:nvPr/>
        </p:nvSpPr>
        <p:spPr bwMode="auto">
          <a:xfrm>
            <a:off x="2699792" y="3861048"/>
            <a:ext cx="1265237" cy="679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Leche Condensada</a:t>
            </a:r>
            <a:endParaRPr kumimoji="0" lang="es-MX" sz="1800" b="0" i="0" u="none" strike="noStrike" cap="none" normalizeH="0" baseline="0" dirty="0" smtClean="0">
              <a:ln>
                <a:noFill/>
              </a:ln>
              <a:solidFill>
                <a:schemeClr val="tx1"/>
              </a:solidFill>
              <a:effectLst/>
              <a:latin typeface="Arial" pitchFamily="34" charset="0"/>
            </a:endParaRPr>
          </a:p>
        </p:txBody>
      </p:sp>
      <p:sp>
        <p:nvSpPr>
          <p:cNvPr id="13" name="Text Box 11"/>
          <p:cNvSpPr txBox="1">
            <a:spLocks noChangeArrowheads="1"/>
          </p:cNvSpPr>
          <p:nvPr/>
        </p:nvSpPr>
        <p:spPr bwMode="auto">
          <a:xfrm>
            <a:off x="7812360" y="5013176"/>
            <a:ext cx="733425" cy="396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Miel</a:t>
            </a:r>
            <a:endParaRPr kumimoji="0" lang="es-MX" sz="1800" b="0" i="0" u="none" strike="noStrike" cap="none" normalizeH="0" baseline="0" dirty="0" smtClean="0">
              <a:ln>
                <a:noFill/>
              </a:ln>
              <a:solidFill>
                <a:schemeClr val="tx1"/>
              </a:solidFill>
              <a:effectLst/>
              <a:latin typeface="Arial" pitchFamily="34" charset="0"/>
            </a:endParaRPr>
          </a:p>
        </p:txBody>
      </p:sp>
      <p:sp>
        <p:nvSpPr>
          <p:cNvPr id="14" name="Text Box 2"/>
          <p:cNvSpPr txBox="1">
            <a:spLocks noChangeArrowheads="1"/>
          </p:cNvSpPr>
          <p:nvPr/>
        </p:nvSpPr>
        <p:spPr bwMode="auto">
          <a:xfrm>
            <a:off x="5004048" y="3212976"/>
            <a:ext cx="1276350" cy="26511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Crema de Cacao</a:t>
            </a:r>
            <a:endParaRPr kumimoji="0" lang="es-MX" sz="1800" b="0" i="0" u="none" strike="noStrike" cap="none" normalizeH="0" baseline="0" dirty="0" smtClean="0">
              <a:ln>
                <a:noFill/>
              </a:ln>
              <a:solidFill>
                <a:schemeClr val="tx1"/>
              </a:solidFill>
              <a:effectLst/>
              <a:latin typeface="Arial" pitchFamily="34" charset="0"/>
            </a:endParaRPr>
          </a:p>
        </p:txBody>
      </p:sp>
      <p:sp>
        <p:nvSpPr>
          <p:cNvPr id="15" name="Text Box 1"/>
          <p:cNvSpPr txBox="1">
            <a:spLocks noChangeArrowheads="1"/>
          </p:cNvSpPr>
          <p:nvPr/>
        </p:nvSpPr>
        <p:spPr bwMode="auto">
          <a:xfrm>
            <a:off x="1475656" y="4725144"/>
            <a:ext cx="977900" cy="3825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Margarina</a:t>
            </a:r>
            <a:endParaRPr kumimoji="0" lang="es-MX" sz="1800" b="0" i="0" u="none" strike="noStrike" cap="none" normalizeH="0" baseline="0" dirty="0" smtClean="0">
              <a:ln>
                <a:noFill/>
              </a:ln>
              <a:solidFill>
                <a:schemeClr val="tx1"/>
              </a:solidFill>
              <a:effectLst/>
              <a:latin typeface="Arial" pitchFamily="34" charset="0"/>
            </a:endParaRPr>
          </a:p>
        </p:txBody>
      </p:sp>
      <p:sp>
        <p:nvSpPr>
          <p:cNvPr id="16" name="Text Box 5"/>
          <p:cNvSpPr txBox="1">
            <a:spLocks noChangeArrowheads="1"/>
          </p:cNvSpPr>
          <p:nvPr/>
        </p:nvSpPr>
        <p:spPr bwMode="auto">
          <a:xfrm>
            <a:off x="7020272" y="3140968"/>
            <a:ext cx="670421" cy="314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Jalea</a:t>
            </a:r>
            <a:endParaRPr kumimoji="0" lang="es-MX" sz="1800" b="0" i="0" u="none" strike="noStrike" cap="none" normalizeH="0" baseline="0" dirty="0" smtClean="0">
              <a:ln>
                <a:noFill/>
              </a:ln>
              <a:solidFill>
                <a:schemeClr val="tx1"/>
              </a:solidFill>
              <a:effectLst/>
              <a:latin typeface="Arial" pitchFamily="34" charset="0"/>
            </a:endParaRPr>
          </a:p>
        </p:txBody>
      </p:sp>
      <p:sp>
        <p:nvSpPr>
          <p:cNvPr id="17" name="Text Box 7"/>
          <p:cNvSpPr txBox="1">
            <a:spLocks noChangeArrowheads="1"/>
          </p:cNvSpPr>
          <p:nvPr/>
        </p:nvSpPr>
        <p:spPr bwMode="auto">
          <a:xfrm>
            <a:off x="5292080" y="5373216"/>
            <a:ext cx="1360488" cy="339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Queso Crema</a:t>
            </a:r>
            <a:endParaRPr kumimoji="0" lang="es-MX"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2.gstatic.com/images?q=tbn:ANd9GcRBRovbi6GAF7TxjLyXrL9xqGeq5t3T1wiiOYVtNKoIKqGdpXaf"/>
          <p:cNvPicPr>
            <a:picLocks noChangeAspect="1" noChangeArrowheads="1"/>
          </p:cNvPicPr>
          <p:nvPr/>
        </p:nvPicPr>
        <p:blipFill>
          <a:blip r:embed="rId3" cstate="print"/>
          <a:srcRect/>
          <a:stretch>
            <a:fillRect/>
          </a:stretch>
        </p:blipFill>
        <p:spPr bwMode="auto">
          <a:xfrm>
            <a:off x="6660232" y="4077072"/>
            <a:ext cx="2483768" cy="2780928"/>
          </a:xfrm>
          <a:prstGeom prst="rect">
            <a:avLst/>
          </a:prstGeom>
          <a:noFill/>
        </p:spPr>
      </p:pic>
      <p:sp>
        <p:nvSpPr>
          <p:cNvPr id="4" name="3 CuadroTexto"/>
          <p:cNvSpPr txBox="1"/>
          <p:nvPr/>
        </p:nvSpPr>
        <p:spPr>
          <a:xfrm>
            <a:off x="1259632" y="404664"/>
            <a:ext cx="7416824" cy="2308324"/>
          </a:xfrm>
          <a:prstGeom prst="rect">
            <a:avLst/>
          </a:prstGeom>
          <a:noFill/>
        </p:spPr>
        <p:txBody>
          <a:bodyPr wrap="square" rtlCol="0">
            <a:spAutoFit/>
          </a:bodyPr>
          <a:lstStyle/>
          <a:p>
            <a:r>
              <a:rPr lang="es-MX" dirty="0" smtClean="0"/>
              <a:t>En la actualidad se han desarrollado grandes plantas industriales, en las cuales se llevan a cabo procesos automatizados lo cual conlleva a que los consumidores prefieran esos productos por su costo dejando de consumir a los pequeños productores , que producen el volumen necesario para satisfacer la demanda interna del país y la introducción del producto a nivel internacional.</a:t>
            </a:r>
          </a:p>
          <a:p>
            <a:r>
              <a:rPr lang="es-MX" dirty="0" smtClean="0"/>
              <a:t/>
            </a:r>
            <a:br>
              <a:rPr lang="es-MX" dirty="0" smtClean="0"/>
            </a:br>
            <a:endParaRPr lang="es-MX" dirty="0"/>
          </a:p>
        </p:txBody>
      </p:sp>
      <p:pic>
        <p:nvPicPr>
          <p:cNvPr id="14340" name="Picture 4" descr="http://www.elasun.com/igonline/var/elasun/mermelada-se-casa-con-vino.jpg"/>
          <p:cNvPicPr>
            <a:picLocks noChangeAspect="1" noChangeArrowheads="1"/>
          </p:cNvPicPr>
          <p:nvPr/>
        </p:nvPicPr>
        <p:blipFill>
          <a:blip r:embed="rId4" cstate="print"/>
          <a:srcRect/>
          <a:stretch>
            <a:fillRect/>
          </a:stretch>
        </p:blipFill>
        <p:spPr bwMode="auto">
          <a:xfrm>
            <a:off x="1259632" y="4437112"/>
            <a:ext cx="2592287" cy="1944216"/>
          </a:xfrm>
          <a:prstGeom prst="rect">
            <a:avLst/>
          </a:prstGeom>
          <a:noFill/>
          <a:ln>
            <a:solidFill>
              <a:srgbClr val="00B050"/>
            </a:solidFill>
          </a:ln>
        </p:spPr>
      </p:pic>
      <p:pic>
        <p:nvPicPr>
          <p:cNvPr id="14342" name="Picture 6" descr="http://www.lacostena.com.mx/assets/images/corporativo/historia/1971.jpg"/>
          <p:cNvPicPr>
            <a:picLocks noChangeAspect="1" noChangeArrowheads="1"/>
          </p:cNvPicPr>
          <p:nvPr/>
        </p:nvPicPr>
        <p:blipFill>
          <a:blip r:embed="rId5" cstate="print"/>
          <a:srcRect/>
          <a:stretch>
            <a:fillRect/>
          </a:stretch>
        </p:blipFill>
        <p:spPr bwMode="auto">
          <a:xfrm>
            <a:off x="1259632" y="2276872"/>
            <a:ext cx="2562225" cy="1885950"/>
          </a:xfrm>
          <a:prstGeom prst="rect">
            <a:avLst/>
          </a:prstGeom>
          <a:noFill/>
          <a:ln>
            <a:solidFill>
              <a:srgbClr val="00B050"/>
            </a:solidFill>
          </a:ln>
        </p:spPr>
      </p:pic>
      <p:pic>
        <p:nvPicPr>
          <p:cNvPr id="14344" name="Picture 8" descr="http://1.bp.blogspot.com/_JXdmmxpR8RM/TIh5AtFwXZI/AAAAAAAAAA8/Q51x0lef4Ec/s320/palomita%5B1%5D.gif"/>
          <p:cNvPicPr>
            <a:picLocks noChangeAspect="1" noChangeArrowheads="1"/>
          </p:cNvPicPr>
          <p:nvPr/>
        </p:nvPicPr>
        <p:blipFill>
          <a:blip r:embed="rId6" cstate="print"/>
          <a:srcRect/>
          <a:stretch>
            <a:fillRect/>
          </a:stretch>
        </p:blipFill>
        <p:spPr bwMode="auto">
          <a:xfrm>
            <a:off x="4499992" y="2564904"/>
            <a:ext cx="1162050" cy="904876"/>
          </a:xfrm>
          <a:prstGeom prst="rect">
            <a:avLst/>
          </a:prstGeom>
          <a:noFill/>
        </p:spPr>
      </p:pic>
      <p:sp>
        <p:nvSpPr>
          <p:cNvPr id="8" name="7 Flecha cuádruple"/>
          <p:cNvSpPr/>
          <p:nvPr/>
        </p:nvSpPr>
        <p:spPr>
          <a:xfrm rot="18935757">
            <a:off x="4242811" y="4683987"/>
            <a:ext cx="1539989" cy="1539989"/>
          </a:xfrm>
          <a:prstGeom prst="quadArrow">
            <a:avLst>
              <a:gd name="adj1" fmla="val 12377"/>
              <a:gd name="adj2" fmla="val 5081"/>
              <a:gd name="adj3" fmla="val 10599"/>
            </a:avLst>
          </a:prstGeom>
          <a:solidFill>
            <a:srgbClr val="006600"/>
          </a:solidFill>
          <a:ln w="15875">
            <a:solidFill>
              <a:srgbClr val="0033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91680" y="2420888"/>
            <a:ext cx="6408712" cy="147732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b="1" dirty="0" smtClean="0"/>
              <a:t>La industria nacional sigue desarrollándose satisfactoriamente, puesto que la mermelada es un producto que casi siempre está presente en los hogares, con cerca del 75% de penetración. </a:t>
            </a:r>
          </a:p>
          <a:p>
            <a:endParaRPr lang="es-MX" dirty="0"/>
          </a:p>
        </p:txBody>
      </p:sp>
      <p:pic>
        <p:nvPicPr>
          <p:cNvPr id="13318" name="Picture 6" descr="http://t0.gstatic.com/images?q=tbn:ANd9GcSTcBG6DeD3_hPwLGGpnPA0IsPfvJIYCqjog00KnTPMOWjgNL-i"/>
          <p:cNvPicPr>
            <a:picLocks noChangeAspect="1" noChangeArrowheads="1"/>
          </p:cNvPicPr>
          <p:nvPr/>
        </p:nvPicPr>
        <p:blipFill>
          <a:blip r:embed="rId3" cstate="print"/>
          <a:srcRect/>
          <a:stretch>
            <a:fillRect/>
          </a:stretch>
        </p:blipFill>
        <p:spPr bwMode="auto">
          <a:xfrm>
            <a:off x="6588224" y="188640"/>
            <a:ext cx="2016224" cy="2043348"/>
          </a:xfrm>
          <a:prstGeom prst="rect">
            <a:avLst/>
          </a:prstGeom>
          <a:noFill/>
        </p:spPr>
      </p:pic>
      <p:pic>
        <p:nvPicPr>
          <p:cNvPr id="13320" name="Picture 8" descr="http://www.lacostena.com.mx/assets/images/productos/Dulces%20y%20Mermeladas/dym_06_mermelada_pina.png"/>
          <p:cNvPicPr>
            <a:picLocks noChangeAspect="1" noChangeArrowheads="1"/>
          </p:cNvPicPr>
          <p:nvPr/>
        </p:nvPicPr>
        <p:blipFill>
          <a:blip r:embed="rId4" cstate="print"/>
          <a:srcRect/>
          <a:stretch>
            <a:fillRect/>
          </a:stretch>
        </p:blipFill>
        <p:spPr bwMode="auto">
          <a:xfrm>
            <a:off x="1331640" y="188640"/>
            <a:ext cx="2016223" cy="2165368"/>
          </a:xfrm>
          <a:prstGeom prst="rect">
            <a:avLst/>
          </a:prstGeom>
          <a:noFill/>
        </p:spPr>
      </p:pic>
      <p:pic>
        <p:nvPicPr>
          <p:cNvPr id="13322" name="Picture 10" descr="Mermelada de FRESA La Costeña"/>
          <p:cNvPicPr>
            <a:picLocks noChangeAspect="1" noChangeArrowheads="1"/>
          </p:cNvPicPr>
          <p:nvPr/>
        </p:nvPicPr>
        <p:blipFill>
          <a:blip r:embed="rId5" cstate="print"/>
          <a:srcRect/>
          <a:stretch>
            <a:fillRect/>
          </a:stretch>
        </p:blipFill>
        <p:spPr bwMode="auto">
          <a:xfrm>
            <a:off x="4067944" y="260648"/>
            <a:ext cx="1800200" cy="2018092"/>
          </a:xfrm>
          <a:prstGeom prst="rect">
            <a:avLst/>
          </a:prstGeom>
          <a:noFill/>
        </p:spPr>
      </p:pic>
      <p:pic>
        <p:nvPicPr>
          <p:cNvPr id="13326" name="Picture 14" descr="http://www.made-in-argentina.com/empresa/conservas%20alco/Mermelada%20de%20Durazno%20Alco.jpg"/>
          <p:cNvPicPr>
            <a:picLocks noChangeAspect="1" noChangeArrowheads="1"/>
          </p:cNvPicPr>
          <p:nvPr/>
        </p:nvPicPr>
        <p:blipFill>
          <a:blip r:embed="rId6" cstate="print"/>
          <a:srcRect/>
          <a:stretch>
            <a:fillRect/>
          </a:stretch>
        </p:blipFill>
        <p:spPr bwMode="auto">
          <a:xfrm>
            <a:off x="4211960" y="4581128"/>
            <a:ext cx="2016224" cy="2016224"/>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115616" y="404664"/>
          <a:ext cx="7272808"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CuadroTexto"/>
          <p:cNvSpPr txBox="1"/>
          <p:nvPr/>
        </p:nvSpPr>
        <p:spPr>
          <a:xfrm>
            <a:off x="971600" y="5661248"/>
            <a:ext cx="5112568"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sz="3200" b="1" dirty="0" smtClean="0"/>
              <a:t>DEFINICIÓN</a:t>
            </a:r>
            <a:endParaRPr lang="es-MX" sz="3200" b="1" dirty="0"/>
          </a:p>
        </p:txBody>
      </p:sp>
      <p:pic>
        <p:nvPicPr>
          <p:cNvPr id="5" name="Picture 2" descr="http://t2.gstatic.com/images?q=tbn:ANd9GcRBRovbi6GAF7TxjLyXrL9xqGeq5t3T1wiiOYVtNKoIKqGdpXaf"/>
          <p:cNvPicPr>
            <a:picLocks noChangeAspect="1" noChangeArrowheads="1"/>
          </p:cNvPicPr>
          <p:nvPr/>
        </p:nvPicPr>
        <p:blipFill>
          <a:blip r:embed="rId8" cstate="print"/>
          <a:srcRect/>
          <a:stretch>
            <a:fillRect/>
          </a:stretch>
        </p:blipFill>
        <p:spPr bwMode="auto">
          <a:xfrm>
            <a:off x="6660232" y="4077072"/>
            <a:ext cx="2483768" cy="2780928"/>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http://2.bp.blogspot.com/_c3ffl-L-cHk/TGa8_Jc92YI/AAAAAAAADOQ/-Re7ixsPTzQ/s1600/05MermeladaFrutasDelBosque.jpg"/>
          <p:cNvPicPr/>
          <p:nvPr/>
        </p:nvPicPr>
        <p:blipFill>
          <a:blip r:embed="rId3" cstate="print"/>
          <a:srcRect/>
          <a:stretch>
            <a:fillRect/>
          </a:stretch>
        </p:blipFill>
        <p:spPr bwMode="auto">
          <a:xfrm>
            <a:off x="971600" y="0"/>
            <a:ext cx="8172400" cy="6858000"/>
          </a:xfrm>
          <a:prstGeom prst="rect">
            <a:avLst/>
          </a:prstGeom>
          <a:noFill/>
          <a:ln w="9525">
            <a:noFill/>
            <a:miter lim="800000"/>
            <a:headEnd/>
            <a:tailEnd/>
          </a:ln>
        </p:spPr>
      </p:pic>
      <p:sp>
        <p:nvSpPr>
          <p:cNvPr id="8" name="7 CuadroTexto"/>
          <p:cNvSpPr txBox="1"/>
          <p:nvPr/>
        </p:nvSpPr>
        <p:spPr>
          <a:xfrm>
            <a:off x="971600" y="5226784"/>
            <a:ext cx="8172400" cy="1631216"/>
          </a:xfrm>
          <a:prstGeom prst="rect">
            <a:avLst/>
          </a:prstGeom>
          <a:solidFill>
            <a:schemeClr val="bg1"/>
          </a:solidFill>
        </p:spPr>
        <p:txBody>
          <a:bodyPr wrap="square" rtlCol="0">
            <a:spAutoFit/>
          </a:bodyPr>
          <a:lstStyle/>
          <a:p>
            <a:pPr>
              <a:buFont typeface="Arial" pitchFamily="34" charset="0"/>
              <a:buChar char="•"/>
            </a:pPr>
            <a:r>
              <a:rPr lang="es-MX" sz="2000" b="1" dirty="0" smtClean="0"/>
              <a:t>La elaboración de mermeladas sigue siendo uno de los métodos más populares para la conservación de las frutas en general.</a:t>
            </a:r>
          </a:p>
          <a:p>
            <a:pPr>
              <a:buFont typeface="Arial" pitchFamily="34" charset="0"/>
              <a:buChar char="•"/>
            </a:pPr>
            <a:r>
              <a:rPr lang="es-MX" sz="2000" b="1" dirty="0" smtClean="0"/>
              <a:t>Las mermeladas deberán prepararse con frutas que contengan suficiente pectina y ácido, a fin de dar una consistencia sólida o semisólida a las mismas. </a:t>
            </a: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1128</TotalTime>
  <Words>3073</Words>
  <Application>Microsoft Office PowerPoint</Application>
  <PresentationFormat>Presentación en pantalla (4:3)</PresentationFormat>
  <Paragraphs>1283</Paragraphs>
  <Slides>50</Slides>
  <Notes>49</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Solsticio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vector>
  </TitlesOfParts>
  <Company>MIRCROSOFT WINDOWS XP PRO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PROPIETARIO</dc:creator>
  <cp:lastModifiedBy>SEGH</cp:lastModifiedBy>
  <cp:revision>103</cp:revision>
  <dcterms:created xsi:type="dcterms:W3CDTF">2012-04-25T03:28:40Z</dcterms:created>
  <dcterms:modified xsi:type="dcterms:W3CDTF">2012-06-02T06:36:15Z</dcterms:modified>
</cp:coreProperties>
</file>